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1"/>
  </p:notesMasterIdLst>
  <p:sldIdLst>
    <p:sldId id="256" r:id="rId2"/>
    <p:sldId id="386" r:id="rId3"/>
    <p:sldId id="387" r:id="rId4"/>
    <p:sldId id="388" r:id="rId5"/>
    <p:sldId id="389" r:id="rId6"/>
    <p:sldId id="390" r:id="rId7"/>
    <p:sldId id="393" r:id="rId8"/>
    <p:sldId id="394" r:id="rId9"/>
    <p:sldId id="395" r:id="rId10"/>
    <p:sldId id="396" r:id="rId11"/>
    <p:sldId id="392" r:id="rId12"/>
    <p:sldId id="397" r:id="rId13"/>
    <p:sldId id="398" r:id="rId14"/>
    <p:sldId id="399" r:id="rId15"/>
    <p:sldId id="400" r:id="rId16"/>
    <p:sldId id="401" r:id="rId17"/>
    <p:sldId id="402" r:id="rId18"/>
    <p:sldId id="403" r:id="rId19"/>
    <p:sldId id="404" r:id="rId20"/>
    <p:sldId id="432" r:id="rId21"/>
    <p:sldId id="405" r:id="rId22"/>
    <p:sldId id="433" r:id="rId23"/>
    <p:sldId id="434" r:id="rId24"/>
    <p:sldId id="435" r:id="rId25"/>
    <p:sldId id="437" r:id="rId26"/>
    <p:sldId id="438" r:id="rId27"/>
    <p:sldId id="439" r:id="rId28"/>
    <p:sldId id="440" r:id="rId29"/>
    <p:sldId id="436" r:id="rId30"/>
    <p:sldId id="441" r:id="rId31"/>
    <p:sldId id="442" r:id="rId32"/>
    <p:sldId id="443" r:id="rId33"/>
    <p:sldId id="444" r:id="rId34"/>
    <p:sldId id="406" r:id="rId35"/>
    <p:sldId id="407" r:id="rId36"/>
    <p:sldId id="408" r:id="rId37"/>
    <p:sldId id="410" r:id="rId38"/>
    <p:sldId id="414" r:id="rId39"/>
    <p:sldId id="411" r:id="rId40"/>
    <p:sldId id="412" r:id="rId41"/>
    <p:sldId id="413" r:id="rId42"/>
    <p:sldId id="418" r:id="rId43"/>
    <p:sldId id="415" r:id="rId44"/>
    <p:sldId id="416" r:id="rId45"/>
    <p:sldId id="417" r:id="rId46"/>
    <p:sldId id="419" r:id="rId47"/>
    <p:sldId id="420" r:id="rId48"/>
    <p:sldId id="421" r:id="rId49"/>
    <p:sldId id="422" r:id="rId50"/>
    <p:sldId id="423" r:id="rId51"/>
    <p:sldId id="424" r:id="rId52"/>
    <p:sldId id="425" r:id="rId53"/>
    <p:sldId id="426" r:id="rId54"/>
    <p:sldId id="427" r:id="rId55"/>
    <p:sldId id="428" r:id="rId56"/>
    <p:sldId id="429" r:id="rId57"/>
    <p:sldId id="455" r:id="rId58"/>
    <p:sldId id="457" r:id="rId59"/>
    <p:sldId id="431" r:id="rId60"/>
    <p:sldId id="445" r:id="rId61"/>
    <p:sldId id="446" r:id="rId62"/>
    <p:sldId id="447" r:id="rId63"/>
    <p:sldId id="448" r:id="rId64"/>
    <p:sldId id="449" r:id="rId65"/>
    <p:sldId id="450" r:id="rId66"/>
    <p:sldId id="451" r:id="rId67"/>
    <p:sldId id="452" r:id="rId68"/>
    <p:sldId id="453" r:id="rId69"/>
    <p:sldId id="454" r:id="rId70"/>
    <p:sldId id="456" r:id="rId71"/>
    <p:sldId id="458" r:id="rId72"/>
    <p:sldId id="459" r:id="rId73"/>
    <p:sldId id="460" r:id="rId74"/>
    <p:sldId id="461" r:id="rId75"/>
    <p:sldId id="462" r:id="rId76"/>
    <p:sldId id="463" r:id="rId77"/>
    <p:sldId id="464" r:id="rId78"/>
    <p:sldId id="465" r:id="rId79"/>
    <p:sldId id="466" r:id="rId80"/>
    <p:sldId id="467" r:id="rId81"/>
    <p:sldId id="468" r:id="rId82"/>
    <p:sldId id="469" r:id="rId83"/>
    <p:sldId id="470" r:id="rId84"/>
    <p:sldId id="471" r:id="rId85"/>
    <p:sldId id="472" r:id="rId86"/>
    <p:sldId id="473" r:id="rId87"/>
    <p:sldId id="474" r:id="rId88"/>
    <p:sldId id="475" r:id="rId89"/>
    <p:sldId id="476" r:id="rId90"/>
    <p:sldId id="477" r:id="rId91"/>
    <p:sldId id="478" r:id="rId92"/>
    <p:sldId id="479" r:id="rId93"/>
    <p:sldId id="480" r:id="rId94"/>
    <p:sldId id="481" r:id="rId95"/>
    <p:sldId id="482" r:id="rId96"/>
    <p:sldId id="483" r:id="rId97"/>
    <p:sldId id="484" r:id="rId98"/>
    <p:sldId id="485" r:id="rId99"/>
    <p:sldId id="486" r:id="rId100"/>
    <p:sldId id="487" r:id="rId101"/>
    <p:sldId id="488" r:id="rId102"/>
    <p:sldId id="489" r:id="rId103"/>
    <p:sldId id="490" r:id="rId104"/>
    <p:sldId id="491" r:id="rId105"/>
    <p:sldId id="492" r:id="rId106"/>
    <p:sldId id="493" r:id="rId107"/>
    <p:sldId id="494" r:id="rId108"/>
    <p:sldId id="495" r:id="rId109"/>
    <p:sldId id="496" r:id="rId1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9C9DE"/>
    <a:srgbClr val="FCFCFB"/>
    <a:srgbClr val="EEEFE2"/>
    <a:srgbClr val="DDE0C7"/>
    <a:srgbClr val="EDF0CC"/>
    <a:srgbClr val="D4D4D3"/>
    <a:srgbClr val="AACADF"/>
    <a:srgbClr val="D5D5D4"/>
    <a:srgbClr val="FFFEFF"/>
    <a:srgbClr val="1D1D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40" autoAdjust="0"/>
    <p:restoredTop sz="93636" autoAdjust="0"/>
  </p:normalViewPr>
  <p:slideViewPr>
    <p:cSldViewPr snapToGrid="0">
      <p:cViewPr varScale="1">
        <p:scale>
          <a:sx n="69" d="100"/>
          <a:sy n="69" d="100"/>
        </p:scale>
        <p:origin x="69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presProps" Target="presProp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viewProps" Target="view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notesMaster" Target="notesMasters/notesMaster1.xml"/></Relationships>
</file>

<file path=ppt/media/image1.jpeg>
</file>

<file path=ppt/media/image10.tmp>
</file>

<file path=ppt/media/image100.tmp>
</file>

<file path=ppt/media/image101.tmp>
</file>

<file path=ppt/media/image102.tmp>
</file>

<file path=ppt/media/image103.tmp>
</file>

<file path=ppt/media/image104.tmp>
</file>

<file path=ppt/media/image105.tmp>
</file>

<file path=ppt/media/image106.tmp>
</file>

<file path=ppt/media/image107.tmp>
</file>

<file path=ppt/media/image108.tmp>
</file>

<file path=ppt/media/image109.tmp>
</file>

<file path=ppt/media/image11.tmp>
</file>

<file path=ppt/media/image110.tmp>
</file>

<file path=ppt/media/image111.tmp>
</file>

<file path=ppt/media/image112.tmp>
</file>

<file path=ppt/media/image113.tmp>
</file>

<file path=ppt/media/image114.tmp>
</file>

<file path=ppt/media/image115.tmp>
</file>

<file path=ppt/media/image116.tmp>
</file>

<file path=ppt/media/image117.tmp>
</file>

<file path=ppt/media/image118.tmp>
</file>

<file path=ppt/media/image119.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png>
</file>

<file path=ppt/media/image20.tmp>
</file>

<file path=ppt/media/image21.tmp>
</file>

<file path=ppt/media/image22.tmp>
</file>

<file path=ppt/media/image23.jpg>
</file>

<file path=ppt/media/image24.tmp>
</file>

<file path=ppt/media/image25.tmp>
</file>

<file path=ppt/media/image26.tmp>
</file>

<file path=ppt/media/image27.tmp>
</file>

<file path=ppt/media/image28.tmp>
</file>

<file path=ppt/media/image29.tmp>
</file>

<file path=ppt/media/image3.tmp>
</file>

<file path=ppt/media/image30.tmp>
</file>

<file path=ppt/media/image31.tmp>
</file>

<file path=ppt/media/image32.tmp>
</file>

<file path=ppt/media/image33.tmp>
</file>

<file path=ppt/media/image34.tmp>
</file>

<file path=ppt/media/image35.tmp>
</file>

<file path=ppt/media/image36.tmp>
</file>

<file path=ppt/media/image37.tmp>
</file>

<file path=ppt/media/image38.tmp>
</file>

<file path=ppt/media/image39.tmp>
</file>

<file path=ppt/media/image4.tmp>
</file>

<file path=ppt/media/image40.tmp>
</file>

<file path=ppt/media/image41.tmp>
</file>

<file path=ppt/media/image42.tmp>
</file>

<file path=ppt/media/image43.tmp>
</file>

<file path=ppt/media/image44.tmp>
</file>

<file path=ppt/media/image45.tmp>
</file>

<file path=ppt/media/image46.tmp>
</file>

<file path=ppt/media/image47.tmp>
</file>

<file path=ppt/media/image48.tmp>
</file>

<file path=ppt/media/image49.tmp>
</file>

<file path=ppt/media/image5.tmp>
</file>

<file path=ppt/media/image50.tmp>
</file>

<file path=ppt/media/image51.tmp>
</file>

<file path=ppt/media/image52.tmp>
</file>

<file path=ppt/media/image53.tmp>
</file>

<file path=ppt/media/image54.tmp>
</file>

<file path=ppt/media/image55.tmp>
</file>

<file path=ppt/media/image56.tmp>
</file>

<file path=ppt/media/image57.tmp>
</file>

<file path=ppt/media/image58.tmp>
</file>

<file path=ppt/media/image59.tmp>
</file>

<file path=ppt/media/image6.tmp>
</file>

<file path=ppt/media/image60.tmp>
</file>

<file path=ppt/media/image61.tmp>
</file>

<file path=ppt/media/image62.tmp>
</file>

<file path=ppt/media/image63.tmp>
</file>

<file path=ppt/media/image64.tmp>
</file>

<file path=ppt/media/image65.tmp>
</file>

<file path=ppt/media/image66.tmp>
</file>

<file path=ppt/media/image67.tmp>
</file>

<file path=ppt/media/image68.tmp>
</file>

<file path=ppt/media/image69.tmp>
</file>

<file path=ppt/media/image7.tmp>
</file>

<file path=ppt/media/image70.tmp>
</file>

<file path=ppt/media/image71.tmp>
</file>

<file path=ppt/media/image72.tmp>
</file>

<file path=ppt/media/image73.tmp>
</file>

<file path=ppt/media/image74.tmp>
</file>

<file path=ppt/media/image75.tmp>
</file>

<file path=ppt/media/image76.tmp>
</file>

<file path=ppt/media/image77.tmp>
</file>

<file path=ppt/media/image78.tmp>
</file>

<file path=ppt/media/image79.tmp>
</file>

<file path=ppt/media/image8.tmp>
</file>

<file path=ppt/media/image80.tmp>
</file>

<file path=ppt/media/image81.tmp>
</file>

<file path=ppt/media/image82.tmp>
</file>

<file path=ppt/media/image83.tmp>
</file>

<file path=ppt/media/image84.tmp>
</file>

<file path=ppt/media/image85.tmp>
</file>

<file path=ppt/media/image86.tmp>
</file>

<file path=ppt/media/image87.tmp>
</file>

<file path=ppt/media/image88.tmp>
</file>

<file path=ppt/media/image89.tmp>
</file>

<file path=ppt/media/image9.tmp>
</file>

<file path=ppt/media/image90.tmp>
</file>

<file path=ppt/media/image91.tmp>
</file>

<file path=ppt/media/image92.tmp>
</file>

<file path=ppt/media/image93.tmp>
</file>

<file path=ppt/media/image94.tmp>
</file>

<file path=ppt/media/image95.tmp>
</file>

<file path=ppt/media/image96.tmp>
</file>

<file path=ppt/media/image97.tmp>
</file>

<file path=ppt/media/image98.tmp>
</file>

<file path=ppt/media/image9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73595F-946B-468C-9AA6-96D5AF02BFB6}" type="datetimeFigureOut">
              <a:rPr lang="en-US" smtClean="0"/>
              <a:t>7/28/2025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B87809-32B8-44FD-A66F-63E9C7C0264E}" type="slidenum">
              <a:rPr lang="en-US" smtClean="0"/>
              <a:t>‹#›</a:t>
            </a:fld>
            <a:endParaRPr lang="en-US"/>
          </a:p>
        </p:txBody>
      </p:sp>
    </p:spTree>
    <p:extLst>
      <p:ext uri="{BB962C8B-B14F-4D97-AF65-F5344CB8AC3E}">
        <p14:creationId xmlns:p14="http://schemas.microsoft.com/office/powerpoint/2010/main" val="983718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only constant in programing is changes.</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7</a:t>
            </a:fld>
            <a:endParaRPr lang="en-US"/>
          </a:p>
        </p:txBody>
      </p:sp>
    </p:spTree>
    <p:extLst>
      <p:ext uri="{BB962C8B-B14F-4D97-AF65-F5344CB8AC3E}">
        <p14:creationId xmlns:p14="http://schemas.microsoft.com/office/powerpoint/2010/main" val="14127245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only constant in programing is changes.</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8</a:t>
            </a:fld>
            <a:endParaRPr lang="en-US"/>
          </a:p>
        </p:txBody>
      </p:sp>
    </p:spTree>
    <p:extLst>
      <p:ext uri="{BB962C8B-B14F-4D97-AF65-F5344CB8AC3E}">
        <p14:creationId xmlns:p14="http://schemas.microsoft.com/office/powerpoint/2010/main" val="14508821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only constant in programing is changes.</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9</a:t>
            </a:fld>
            <a:endParaRPr lang="en-US"/>
          </a:p>
        </p:txBody>
      </p:sp>
    </p:spTree>
    <p:extLst>
      <p:ext uri="{BB962C8B-B14F-4D97-AF65-F5344CB8AC3E}">
        <p14:creationId xmlns:p14="http://schemas.microsoft.com/office/powerpoint/2010/main" val="37645629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only constant in programing is changes.</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10</a:t>
            </a:fld>
            <a:endParaRPr lang="en-US"/>
          </a:p>
        </p:txBody>
      </p:sp>
    </p:spTree>
    <p:extLst>
      <p:ext uri="{BB962C8B-B14F-4D97-AF65-F5344CB8AC3E}">
        <p14:creationId xmlns:p14="http://schemas.microsoft.com/office/powerpoint/2010/main" val="3015659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var</a:t>
            </a:r>
            <a:r>
              <a:rPr lang="en-US" dirty="0" smtClean="0"/>
              <a:t> internationalPizzaDay23 = new </a:t>
            </a:r>
            <a:r>
              <a:rPr lang="en-US" dirty="0" err="1" smtClean="0"/>
              <a:t>DateTime</a:t>
            </a:r>
            <a:r>
              <a:rPr lang="en-US" dirty="0" smtClean="0"/>
              <a:t>(2023, 2, 9);</a:t>
            </a:r>
            <a:r>
              <a:rPr lang="en-US" dirty="0" err="1" smtClean="0"/>
              <a:t>Console.WriteLine</a:t>
            </a:r>
            <a:r>
              <a:rPr lang="en-US" dirty="0" smtClean="0"/>
              <a:t>("Year is: " + internationalPizzaDay23.Year);</a:t>
            </a:r>
            <a:r>
              <a:rPr lang="en-US" dirty="0" err="1" smtClean="0"/>
              <a:t>Console.WriteLine</a:t>
            </a:r>
            <a:r>
              <a:rPr lang="en-US" dirty="0" smtClean="0"/>
              <a:t>("Month is: " + internationalPizzaDay23.Month);</a:t>
            </a:r>
            <a:r>
              <a:rPr lang="en-US" dirty="0" err="1" smtClean="0"/>
              <a:t>Console.WriteLine</a:t>
            </a:r>
            <a:r>
              <a:rPr lang="en-US" dirty="0" smtClean="0"/>
              <a:t>("Day is: " + internationalPizzaDay23.Day);</a:t>
            </a:r>
            <a:r>
              <a:rPr lang="en-US" dirty="0" err="1" smtClean="0"/>
              <a:t>Console.WriteLine</a:t>
            </a:r>
            <a:r>
              <a:rPr lang="en-US" dirty="0" smtClean="0"/>
              <a:t>("Day of the week is: " + internationalPizzaDay23.DayOfWeek);</a:t>
            </a:r>
            <a:r>
              <a:rPr lang="en-US" dirty="0" err="1" smtClean="0"/>
              <a:t>var</a:t>
            </a:r>
            <a:r>
              <a:rPr lang="en-US" dirty="0" smtClean="0"/>
              <a:t> internationalPizzaDay24 = internationalPizzaDay23.AddYears(1);</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38</a:t>
            </a:fld>
            <a:endParaRPr lang="en-US"/>
          </a:p>
        </p:txBody>
      </p:sp>
    </p:spTree>
    <p:extLst>
      <p:ext uri="{BB962C8B-B14F-4D97-AF65-F5344CB8AC3E}">
        <p14:creationId xmlns:p14="http://schemas.microsoft.com/office/powerpoint/2010/main" val="14846066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Class</a:t>
            </a:r>
            <a:r>
              <a:rPr lang="en-US" b="1" baseline="0" dirty="0" smtClean="0"/>
              <a:t> Name must be start with Capital letters.</a:t>
            </a:r>
            <a:endParaRPr lang="en-US" b="1" dirty="0"/>
          </a:p>
        </p:txBody>
      </p:sp>
      <p:sp>
        <p:nvSpPr>
          <p:cNvPr id="4" name="Slide Number Placeholder 3"/>
          <p:cNvSpPr>
            <a:spLocks noGrp="1"/>
          </p:cNvSpPr>
          <p:nvPr>
            <p:ph type="sldNum" sz="quarter" idx="10"/>
          </p:nvPr>
        </p:nvSpPr>
        <p:spPr/>
        <p:txBody>
          <a:bodyPr/>
          <a:lstStyle/>
          <a:p>
            <a:fld id="{24B87809-32B8-44FD-A66F-63E9C7C0264E}" type="slidenum">
              <a:rPr lang="en-US" smtClean="0"/>
              <a:t>48</a:t>
            </a:fld>
            <a:endParaRPr lang="en-US"/>
          </a:p>
        </p:txBody>
      </p:sp>
    </p:spTree>
    <p:extLst>
      <p:ext uri="{BB962C8B-B14F-4D97-AF65-F5344CB8AC3E}">
        <p14:creationId xmlns:p14="http://schemas.microsoft.com/office/powerpoint/2010/main" val="1082105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Private must start by _</a:t>
            </a:r>
            <a:r>
              <a:rPr lang="en-US" baseline="0" dirty="0" smtClean="0"/>
              <a:t> like _width</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59</a:t>
            </a:fld>
            <a:endParaRPr lang="en-US"/>
          </a:p>
        </p:txBody>
      </p:sp>
    </p:spTree>
    <p:extLst>
      <p:ext uri="{BB962C8B-B14F-4D97-AF65-F5344CB8AC3E}">
        <p14:creationId xmlns:p14="http://schemas.microsoft.com/office/powerpoint/2010/main" val="2253080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using ConsoleApp3;</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namespace ConsoleApp3</a:t>
            </a:r>
          </a:p>
          <a:p>
            <a:r>
              <a:rPr lang="en-US" sz="1200" kern="1200" dirty="0" smtClean="0">
                <a:solidFill>
                  <a:schemeClr val="tx1"/>
                </a:solidFill>
                <a:latin typeface="+mn-lt"/>
                <a:ea typeface="+mn-ea"/>
                <a:cs typeface="+mn-cs"/>
              </a:rPr>
              <a:t>{</a:t>
            </a:r>
          </a:p>
          <a:p>
            <a:r>
              <a:rPr lang="en-US" sz="1200" kern="1200" dirty="0" smtClean="0">
                <a:solidFill>
                  <a:schemeClr val="tx1"/>
                </a:solidFill>
                <a:latin typeface="+mn-lt"/>
                <a:ea typeface="+mn-ea"/>
                <a:cs typeface="+mn-cs"/>
              </a:rPr>
              <a:t>    public class Product</a:t>
            </a:r>
          </a:p>
          <a:p>
            <a:r>
              <a:rPr lang="en-US" sz="1200" kern="1200" dirty="0" smtClean="0">
                <a:solidFill>
                  <a:schemeClr val="tx1"/>
                </a:solidFill>
                <a:latin typeface="+mn-lt"/>
                <a:ea typeface="+mn-ea"/>
                <a:cs typeface="+mn-cs"/>
              </a:rPr>
              <a:t>    {</a:t>
            </a:r>
          </a:p>
          <a:p>
            <a:r>
              <a:rPr lang="en-US" sz="1200" kern="1200" dirty="0" smtClean="0">
                <a:solidFill>
                  <a:schemeClr val="tx1"/>
                </a:solidFill>
                <a:latin typeface="+mn-lt"/>
                <a:ea typeface="+mn-ea"/>
                <a:cs typeface="+mn-cs"/>
              </a:rPr>
              <a:t>        public </a:t>
            </a:r>
            <a:r>
              <a:rPr lang="en-US" sz="1200" kern="1200" dirty="0" err="1" smtClean="0">
                <a:solidFill>
                  <a:schemeClr val="tx1"/>
                </a:solidFill>
                <a:latin typeface="+mn-lt"/>
                <a:ea typeface="+mn-ea"/>
                <a:cs typeface="+mn-cs"/>
              </a:rPr>
              <a:t>int</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productId</a:t>
            </a:r>
            <a:r>
              <a:rPr lang="en-US" sz="1200" kern="1200" dirty="0" smtClean="0">
                <a:solidFill>
                  <a:schemeClr val="tx1"/>
                </a:solidFill>
                <a:latin typeface="+mn-lt"/>
                <a:ea typeface="+mn-ea"/>
                <a:cs typeface="+mn-cs"/>
              </a:rPr>
              <a:t>;</a:t>
            </a:r>
          </a:p>
          <a:p>
            <a:r>
              <a:rPr lang="en-US" sz="1200" kern="1200" dirty="0" smtClean="0">
                <a:solidFill>
                  <a:schemeClr val="tx1"/>
                </a:solidFill>
                <a:latin typeface="+mn-lt"/>
                <a:ea typeface="+mn-ea"/>
                <a:cs typeface="+mn-cs"/>
              </a:rPr>
              <a:t>        public string? </a:t>
            </a:r>
            <a:r>
              <a:rPr lang="en-US" sz="1200" kern="1200" dirty="0" err="1" smtClean="0">
                <a:solidFill>
                  <a:schemeClr val="tx1"/>
                </a:solidFill>
                <a:latin typeface="+mn-lt"/>
                <a:ea typeface="+mn-ea"/>
                <a:cs typeface="+mn-cs"/>
              </a:rPr>
              <a:t>productName</a:t>
            </a:r>
            <a:r>
              <a:rPr lang="en-US" sz="1200" kern="1200" dirty="0" smtClean="0">
                <a:solidFill>
                  <a:schemeClr val="tx1"/>
                </a:solidFill>
                <a:latin typeface="+mn-lt"/>
                <a:ea typeface="+mn-ea"/>
                <a:cs typeface="+mn-cs"/>
              </a:rPr>
              <a:t>;</a:t>
            </a:r>
          </a:p>
          <a:p>
            <a:r>
              <a:rPr lang="en-US" sz="1200" kern="1200" dirty="0" smtClean="0">
                <a:solidFill>
                  <a:schemeClr val="tx1"/>
                </a:solidFill>
                <a:latin typeface="+mn-lt"/>
                <a:ea typeface="+mn-ea"/>
                <a:cs typeface="+mn-cs"/>
              </a:rPr>
              <a:t>        public double cost;</a:t>
            </a:r>
          </a:p>
          <a:p>
            <a:r>
              <a:rPr lang="en-US" sz="1200" kern="1200" dirty="0" smtClean="0">
                <a:solidFill>
                  <a:schemeClr val="tx1"/>
                </a:solidFill>
                <a:latin typeface="+mn-lt"/>
                <a:ea typeface="+mn-ea"/>
                <a:cs typeface="+mn-cs"/>
              </a:rPr>
              <a:t>        public </a:t>
            </a:r>
            <a:r>
              <a:rPr lang="en-US" sz="1200" kern="1200" dirty="0" err="1" smtClean="0">
                <a:solidFill>
                  <a:schemeClr val="tx1"/>
                </a:solidFill>
                <a:latin typeface="+mn-lt"/>
                <a:ea typeface="+mn-ea"/>
                <a:cs typeface="+mn-cs"/>
              </a:rPr>
              <a:t>int</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quantityInStock</a:t>
            </a:r>
            <a:r>
              <a:rPr lang="en-US" sz="1200" kern="1200" dirty="0" smtClean="0">
                <a:solidFill>
                  <a:schemeClr val="tx1"/>
                </a:solidFill>
                <a:latin typeface="+mn-lt"/>
                <a:ea typeface="+mn-ea"/>
                <a:cs typeface="+mn-cs"/>
              </a:rPr>
              <a:t>;</a:t>
            </a:r>
          </a:p>
          <a:p>
            <a:r>
              <a:rPr lang="en-US" sz="1200" kern="1200" dirty="0" smtClean="0">
                <a:solidFill>
                  <a:schemeClr val="tx1"/>
                </a:solidFill>
                <a:latin typeface="+mn-lt"/>
                <a:ea typeface="+mn-ea"/>
                <a:cs typeface="+mn-cs"/>
              </a:rPr>
              <a:t>    }</a:t>
            </a:r>
          </a:p>
          <a:p>
            <a:r>
              <a:rPr lang="en-US" sz="1200" kern="1200" dirty="0" smtClean="0">
                <a:solidFill>
                  <a:schemeClr val="tx1"/>
                </a:solidFill>
                <a:latin typeface="+mn-lt"/>
                <a:ea typeface="+mn-ea"/>
                <a:cs typeface="+mn-cs"/>
              </a:rPr>
              <a:t>}</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public class </a:t>
            </a:r>
            <a:r>
              <a:rPr lang="en-US" sz="1200" kern="1200" dirty="0" err="1" smtClean="0">
                <a:solidFill>
                  <a:schemeClr val="tx1"/>
                </a:solidFill>
                <a:latin typeface="+mn-lt"/>
                <a:ea typeface="+mn-ea"/>
                <a:cs typeface="+mn-cs"/>
              </a:rPr>
              <a:t>DemosticlProduct</a:t>
            </a:r>
            <a:r>
              <a:rPr lang="en-US" sz="1200" kern="1200" dirty="0" smtClean="0">
                <a:solidFill>
                  <a:schemeClr val="tx1"/>
                </a:solidFill>
                <a:latin typeface="+mn-lt"/>
                <a:ea typeface="+mn-ea"/>
                <a:cs typeface="+mn-cs"/>
              </a:rPr>
              <a:t> : Product</a:t>
            </a:r>
          </a:p>
          <a:p>
            <a:r>
              <a:rPr lang="en-US" sz="1200" kern="1200" dirty="0" smtClean="0">
                <a:solidFill>
                  <a:schemeClr val="tx1"/>
                </a:solidFill>
                <a:latin typeface="+mn-lt"/>
                <a:ea typeface="+mn-ea"/>
                <a:cs typeface="+mn-cs"/>
              </a:rPr>
              <a:t>{</a:t>
            </a:r>
          </a:p>
          <a:p>
            <a:r>
              <a:rPr lang="en-US" sz="1200" kern="1200" dirty="0" smtClean="0">
                <a:solidFill>
                  <a:schemeClr val="tx1"/>
                </a:solidFill>
                <a:latin typeface="+mn-lt"/>
                <a:ea typeface="+mn-ea"/>
                <a:cs typeface="+mn-cs"/>
              </a:rPr>
              <a:t>    </a:t>
            </a:r>
          </a:p>
          <a:p>
            <a:r>
              <a:rPr lang="en-US" sz="1200" kern="1200" dirty="0" smtClean="0">
                <a:solidFill>
                  <a:schemeClr val="tx1"/>
                </a:solidFill>
                <a:latin typeface="+mn-lt"/>
                <a:ea typeface="+mn-ea"/>
                <a:cs typeface="+mn-cs"/>
              </a:rPr>
              <a:t>    public void </a:t>
            </a:r>
            <a:r>
              <a:rPr lang="en-US" sz="1200" kern="1200" dirty="0" err="1" smtClean="0">
                <a:solidFill>
                  <a:schemeClr val="tx1"/>
                </a:solidFill>
                <a:latin typeface="+mn-lt"/>
                <a:ea typeface="+mn-ea"/>
                <a:cs typeface="+mn-cs"/>
              </a:rPr>
              <a:t>MethodInter</a:t>
            </a:r>
            <a:r>
              <a:rPr lang="en-US" sz="1200" kern="1200" dirty="0" smtClean="0">
                <a:solidFill>
                  <a:schemeClr val="tx1"/>
                </a:solidFill>
                <a:latin typeface="+mn-lt"/>
                <a:ea typeface="+mn-ea"/>
                <a:cs typeface="+mn-cs"/>
              </a:rPr>
              <a:t>()</a:t>
            </a:r>
          </a:p>
          <a:p>
            <a:r>
              <a:rPr lang="en-US" sz="1200" kern="1200" dirty="0" smtClean="0">
                <a:solidFill>
                  <a:schemeClr val="tx1"/>
                </a:solidFill>
                <a:latin typeface="+mn-lt"/>
                <a:ea typeface="+mn-ea"/>
                <a:cs typeface="+mn-cs"/>
              </a:rPr>
              <a:t>    {</a:t>
            </a:r>
          </a:p>
          <a:p>
            <a:r>
              <a:rPr lang="en-US" sz="1200" kern="1200" dirty="0" smtClean="0">
                <a:solidFill>
                  <a:schemeClr val="tx1"/>
                </a:solidFill>
                <a:latin typeface="+mn-lt"/>
                <a:ea typeface="+mn-ea"/>
                <a:cs typeface="+mn-cs"/>
              </a:rPr>
              <a:t>       </a:t>
            </a:r>
          </a:p>
          <a:p>
            <a:r>
              <a:rPr lang="en-US" sz="1200" kern="1200" dirty="0" smtClean="0">
                <a:solidFill>
                  <a:schemeClr val="tx1"/>
                </a:solidFill>
                <a:latin typeface="+mn-lt"/>
                <a:ea typeface="+mn-ea"/>
                <a:cs typeface="+mn-cs"/>
              </a:rPr>
              <a:t>    }</a:t>
            </a:r>
          </a:p>
          <a:p>
            <a:r>
              <a:rPr lang="en-US" sz="1200" kern="1200" dirty="0" smtClean="0">
                <a:solidFill>
                  <a:schemeClr val="tx1"/>
                </a:solidFill>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60</a:t>
            </a:fld>
            <a:endParaRPr lang="en-US"/>
          </a:p>
        </p:txBody>
      </p:sp>
    </p:spTree>
    <p:extLst>
      <p:ext uri="{BB962C8B-B14F-4D97-AF65-F5344CB8AC3E}">
        <p14:creationId xmlns:p14="http://schemas.microsoft.com/office/powerpoint/2010/main" val="3052542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public class Product</a:t>
            </a:r>
          </a:p>
          <a:p>
            <a:r>
              <a:rPr lang="en-US" dirty="0" smtClean="0"/>
              <a:t>{</a:t>
            </a:r>
          </a:p>
          <a:p>
            <a:r>
              <a:rPr lang="en-US" dirty="0" smtClean="0"/>
              <a:t>    //fields</a:t>
            </a:r>
          </a:p>
          <a:p>
            <a:r>
              <a:rPr lang="en-US" dirty="0" smtClean="0"/>
              <a:t>    public </a:t>
            </a:r>
            <a:r>
              <a:rPr lang="en-US" dirty="0" err="1" smtClean="0"/>
              <a:t>int</a:t>
            </a:r>
            <a:r>
              <a:rPr lang="en-US" dirty="0" smtClean="0"/>
              <a:t> </a:t>
            </a:r>
            <a:r>
              <a:rPr lang="en-US" dirty="0" err="1" smtClean="0"/>
              <a:t>productID</a:t>
            </a:r>
            <a:r>
              <a:rPr lang="en-US" dirty="0" smtClean="0"/>
              <a:t>;</a:t>
            </a:r>
          </a:p>
          <a:p>
            <a:r>
              <a:rPr lang="en-US" dirty="0" smtClean="0"/>
              <a:t>    public string </a:t>
            </a:r>
            <a:r>
              <a:rPr lang="en-US" dirty="0" err="1" smtClean="0"/>
              <a:t>productName</a:t>
            </a:r>
            <a:r>
              <a:rPr lang="en-US" dirty="0" smtClean="0"/>
              <a:t>;</a:t>
            </a:r>
          </a:p>
          <a:p>
            <a:r>
              <a:rPr lang="en-US" dirty="0" smtClean="0"/>
              <a:t>    public double cost;</a:t>
            </a:r>
          </a:p>
          <a:p>
            <a:r>
              <a:rPr lang="en-US" dirty="0" smtClean="0"/>
              <a:t>    public double tax;</a:t>
            </a:r>
          </a:p>
          <a:p>
            <a:r>
              <a:rPr lang="en-US" dirty="0" smtClean="0"/>
              <a:t>    public </a:t>
            </a:r>
            <a:r>
              <a:rPr lang="en-US" dirty="0" err="1" smtClean="0"/>
              <a:t>int</a:t>
            </a:r>
            <a:r>
              <a:rPr lang="en-US" dirty="0" smtClean="0"/>
              <a:t> </a:t>
            </a:r>
            <a:r>
              <a:rPr lang="en-US" dirty="0" err="1" smtClean="0"/>
              <a:t>quantityInStock</a:t>
            </a:r>
            <a:r>
              <a:rPr lang="en-US" dirty="0" smtClean="0"/>
              <a:t>;</a:t>
            </a:r>
          </a:p>
          <a:p>
            <a:r>
              <a:rPr lang="en-US" dirty="0" smtClean="0"/>
              <a:t>    public static </a:t>
            </a:r>
            <a:r>
              <a:rPr lang="en-US" dirty="0" err="1" smtClean="0"/>
              <a:t>int</a:t>
            </a:r>
            <a:r>
              <a:rPr lang="en-US" dirty="0" smtClean="0"/>
              <a:t> </a:t>
            </a:r>
            <a:r>
              <a:rPr lang="en-US" dirty="0" err="1" smtClean="0"/>
              <a:t>TotalNoProducts</a:t>
            </a:r>
            <a:r>
              <a:rPr lang="en-US" dirty="0" smtClean="0"/>
              <a:t>;</a:t>
            </a:r>
          </a:p>
          <a:p>
            <a:r>
              <a:rPr lang="en-US" dirty="0" smtClean="0"/>
              <a:t>    public const string </a:t>
            </a:r>
            <a:r>
              <a:rPr lang="en-US" dirty="0" err="1" smtClean="0"/>
              <a:t>CategoryName</a:t>
            </a:r>
            <a:r>
              <a:rPr lang="en-US" dirty="0" smtClean="0"/>
              <a:t> = "Electronics";</a:t>
            </a:r>
          </a:p>
          <a:p>
            <a:r>
              <a:rPr lang="en-US" dirty="0" smtClean="0"/>
              <a:t>    public </a:t>
            </a:r>
            <a:r>
              <a:rPr lang="en-US" dirty="0" err="1" smtClean="0"/>
              <a:t>readonly</a:t>
            </a:r>
            <a:r>
              <a:rPr lang="en-US" dirty="0" smtClean="0"/>
              <a:t> string </a:t>
            </a:r>
            <a:r>
              <a:rPr lang="en-US" dirty="0" err="1" smtClean="0"/>
              <a:t>dateOfPurchase</a:t>
            </a:r>
            <a:r>
              <a:rPr lang="en-US" dirty="0" smtClean="0"/>
              <a:t>;</a:t>
            </a:r>
          </a:p>
          <a:p>
            <a:endParaRPr lang="en-US" dirty="0" smtClean="0"/>
          </a:p>
          <a:p>
            <a:r>
              <a:rPr lang="en-US" dirty="0" smtClean="0"/>
              <a:t>    //constructor</a:t>
            </a:r>
          </a:p>
          <a:p>
            <a:r>
              <a:rPr lang="en-US" dirty="0" smtClean="0"/>
              <a:t>    public Product()</a:t>
            </a:r>
          </a:p>
          <a:p>
            <a:r>
              <a:rPr lang="en-US" dirty="0" smtClean="0"/>
              <a:t>    {</a:t>
            </a:r>
          </a:p>
          <a:p>
            <a:r>
              <a:rPr lang="en-US" dirty="0" smtClean="0"/>
              <a:t>        </a:t>
            </a:r>
            <a:r>
              <a:rPr lang="en-US" dirty="0" err="1" smtClean="0"/>
              <a:t>dateOfPurchase</a:t>
            </a:r>
            <a:r>
              <a:rPr lang="en-US" dirty="0" smtClean="0"/>
              <a:t> = </a:t>
            </a:r>
            <a:r>
              <a:rPr lang="en-US" dirty="0" err="1" smtClean="0"/>
              <a:t>System.DateTime.Now.ToShortDateString</a:t>
            </a:r>
            <a:r>
              <a:rPr lang="en-US" dirty="0" smtClean="0"/>
              <a:t>();</a:t>
            </a:r>
          </a:p>
          <a:p>
            <a:r>
              <a:rPr lang="en-US" dirty="0" smtClean="0"/>
              <a:t>    }</a:t>
            </a:r>
          </a:p>
          <a:p>
            <a:endParaRPr lang="en-US" dirty="0" smtClean="0"/>
          </a:p>
          <a:p>
            <a:r>
              <a:rPr lang="en-US" dirty="0" smtClean="0"/>
              <a:t>    //method</a:t>
            </a:r>
          </a:p>
          <a:p>
            <a:r>
              <a:rPr lang="en-US" dirty="0" smtClean="0"/>
              <a:t>    /*cost &lt;= 20000  then  tax = 10%</a:t>
            </a:r>
          </a:p>
          <a:p>
            <a:r>
              <a:rPr lang="en-US" dirty="0" smtClean="0"/>
              <a:t>    cost &gt; 20000 then  tax = 12.5%*/</a:t>
            </a:r>
          </a:p>
          <a:p>
            <a:r>
              <a:rPr lang="en-US" dirty="0" smtClean="0"/>
              <a:t>    public void </a:t>
            </a:r>
            <a:r>
              <a:rPr lang="en-US" dirty="0" err="1" smtClean="0"/>
              <a:t>CalculateTax</a:t>
            </a:r>
            <a:r>
              <a:rPr lang="en-US" dirty="0" smtClean="0"/>
              <a:t>()</a:t>
            </a:r>
          </a:p>
          <a:p>
            <a:r>
              <a:rPr lang="en-US" dirty="0" smtClean="0"/>
              <a:t>    {</a:t>
            </a:r>
          </a:p>
          <a:p>
            <a:r>
              <a:rPr lang="en-US" dirty="0" smtClean="0"/>
              <a:t>        //create local variable</a:t>
            </a:r>
          </a:p>
          <a:p>
            <a:r>
              <a:rPr lang="en-US" dirty="0" smtClean="0"/>
              <a:t>        double t;</a:t>
            </a:r>
          </a:p>
          <a:p>
            <a:endParaRPr lang="en-US" dirty="0" smtClean="0"/>
          </a:p>
          <a:p>
            <a:r>
              <a:rPr lang="en-US" dirty="0" smtClean="0"/>
              <a:t>        //calculate tax</a:t>
            </a:r>
          </a:p>
          <a:p>
            <a:r>
              <a:rPr lang="en-US" dirty="0" smtClean="0"/>
              <a:t>        if (cost &lt;= 20000)</a:t>
            </a:r>
          </a:p>
          <a:p>
            <a:r>
              <a:rPr lang="en-US" dirty="0" smtClean="0"/>
              <a:t>        {</a:t>
            </a:r>
          </a:p>
          <a:p>
            <a:r>
              <a:rPr lang="en-US" dirty="0" smtClean="0"/>
              <a:t>            t = cost * 10 / 100;</a:t>
            </a:r>
          </a:p>
          <a:p>
            <a:r>
              <a:rPr lang="en-US" dirty="0" smtClean="0"/>
              <a:t>        }</a:t>
            </a:r>
          </a:p>
          <a:p>
            <a:r>
              <a:rPr lang="en-US" dirty="0" smtClean="0"/>
              <a:t>        else</a:t>
            </a:r>
          </a:p>
          <a:p>
            <a:r>
              <a:rPr lang="en-US" dirty="0" smtClean="0"/>
              <a:t>        {</a:t>
            </a:r>
          </a:p>
          <a:p>
            <a:r>
              <a:rPr lang="en-US" dirty="0" smtClean="0"/>
              <a:t>            t = cost * 12.5 / 100;</a:t>
            </a:r>
          </a:p>
          <a:p>
            <a:r>
              <a:rPr lang="en-US" dirty="0" smtClean="0"/>
              <a:t>        }</a:t>
            </a:r>
          </a:p>
          <a:p>
            <a:r>
              <a:rPr lang="en-US" dirty="0" smtClean="0"/>
              <a:t>        tax = t;</a:t>
            </a:r>
          </a:p>
          <a:p>
            <a:r>
              <a:rPr lang="en-US" dirty="0" smtClean="0"/>
              <a:t>    }</a:t>
            </a:r>
          </a:p>
          <a:p>
            <a:r>
              <a:rPr lang="en-US" dirty="0" smtClean="0"/>
              <a: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73</a:t>
            </a:fld>
            <a:endParaRPr lang="en-US"/>
          </a:p>
        </p:txBody>
      </p:sp>
    </p:spTree>
    <p:extLst>
      <p:ext uri="{BB962C8B-B14F-4D97-AF65-F5344CB8AC3E}">
        <p14:creationId xmlns:p14="http://schemas.microsoft.com/office/powerpoint/2010/main" val="38910930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26EF0F41-2168-4E5E-A01D-D406A5BFC0A2}" type="datetime1">
              <a:rPr lang="en-US" smtClean="0"/>
              <a:t>7/28/2025</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3698706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74B5DD6-6B61-4F22-AEBC-B54AAD8FD23F}" type="datetime1">
              <a:rPr lang="en-US" smtClean="0"/>
              <a:t>7/28/2025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655523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9F03626-C4CD-4AA9-A0D3-DAFF1DBA59B9}" type="datetime1">
              <a:rPr lang="en-US" smtClean="0"/>
              <a:t>7/28/2025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42484232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7E0F1CB-E94A-42CC-BF4A-93F4F7313348}" type="datetime1">
              <a:rPr lang="en-US" smtClean="0"/>
              <a:t>7/28/2025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61185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414476E-67B4-48D3-9B40-FAB1D6186C94}" type="datetime1">
              <a:rPr lang="en-US" smtClean="0"/>
              <a:t>7/28/2025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23741068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0A4043E4-1198-49B8-88BB-14438C727EA9}" type="datetime1">
              <a:rPr lang="en-US" smtClean="0"/>
              <a:t>7/28/2025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29343543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FD017B5D-2810-4DF9-9613-E957D56C7578}" type="datetime1">
              <a:rPr lang="en-US" smtClean="0"/>
              <a:t>7/28/2025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25351780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01B3ECC-F875-4725-ACBA-D761C3FBFB8D}" type="datetime1">
              <a:rPr lang="en-US" smtClean="0"/>
              <a:t>7/28/2025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41540356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853E2B-1951-4CD6-8EBA-E0543E53AFB3}" type="datetime1">
              <a:rPr lang="en-US" smtClean="0"/>
              <a:t>7/28/2025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3738969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30B3B0B-643C-4009-B1E3-4C3A4104A79D}" type="datetime1">
              <a:rPr lang="en-US" smtClean="0"/>
              <a:t>7/28/2025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154289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D80671-DDA7-45DE-901F-2899B253F7E9}" type="datetime1">
              <a:rPr lang="en-US" smtClean="0"/>
              <a:t>7/28/2025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4263406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DF41690-24F7-4C65-BFA2-98791CFFD0EF}" type="datetime1">
              <a:rPr lang="en-US" smtClean="0"/>
              <a:t>7/28/2025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1609665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5F62592-8520-4753-9B6D-E66FD023A024}" type="datetime1">
              <a:rPr lang="en-US" smtClean="0"/>
              <a:t>7/28/2025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22963120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D5B59D5-323B-4558-96F8-3DE33D7B1613}" type="datetime1">
              <a:rPr lang="en-US" smtClean="0"/>
              <a:t>7/28/2025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1048004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9CC160-A9F6-44A7-82C2-818C7878CE86}" type="datetime1">
              <a:rPr lang="en-US" smtClean="0"/>
              <a:t>7/28/2025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14638495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482EDA0-6B74-49FD-96A1-273B299B18F9}" type="datetime1">
              <a:rPr lang="en-US" smtClean="0"/>
              <a:t>7/28/2025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2552628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FC063AE-AEC0-49D6-96A1-126334F0A8A0}" type="datetime1">
              <a:rPr lang="en-US" smtClean="0"/>
              <a:t>7/28/2025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1129495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D399673-44A8-4926-A670-130BB98F54A2}" type="datetime1">
              <a:rPr lang="en-US" smtClean="0"/>
              <a:t>7/28/2025</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25C531F-6EED-4E34-9F10-BB95A8A1F69A}" type="slidenum">
              <a:rPr lang="en-US" smtClean="0"/>
              <a:t>‹#›</a:t>
            </a:fld>
            <a:endParaRPr lang="en-US"/>
          </a:p>
        </p:txBody>
      </p:sp>
    </p:spTree>
    <p:extLst>
      <p:ext uri="{BB962C8B-B14F-4D97-AF65-F5344CB8AC3E}">
        <p14:creationId xmlns:p14="http://schemas.microsoft.com/office/powerpoint/2010/main" val="321973317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109.tmp"/><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110.tmp"/><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112.tmp"/><Relationship Id="rId2" Type="http://schemas.openxmlformats.org/officeDocument/2006/relationships/image" Target="../media/image111.tmp"/><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113.tmp"/><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114.tmp"/><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115.tmp"/><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116.tmp"/><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117.tmp"/><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118.tmp"/><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119.tm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tmp"/><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tmp"/><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tmp"/><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tmp"/><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tmp"/><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tmp"/><Relationship Id="rId2" Type="http://schemas.openxmlformats.org/officeDocument/2006/relationships/image" Target="../media/image25.tmp"/><Relationship Id="rId1" Type="http://schemas.openxmlformats.org/officeDocument/2006/relationships/slideLayout" Target="../slideLayouts/slideLayout2.xml"/><Relationship Id="rId4" Type="http://schemas.openxmlformats.org/officeDocument/2006/relationships/image" Target="../media/image27.tmp"/></Relationships>
</file>

<file path=ppt/slides/_rels/slide27.xml.rels><?xml version="1.0" encoding="UTF-8" standalone="yes"?>
<Relationships xmlns="http://schemas.openxmlformats.org/package/2006/relationships"><Relationship Id="rId3" Type="http://schemas.openxmlformats.org/officeDocument/2006/relationships/image" Target="../media/image29.tmp"/><Relationship Id="rId2" Type="http://schemas.openxmlformats.org/officeDocument/2006/relationships/image" Target="../media/image28.tmp"/><Relationship Id="rId1" Type="http://schemas.openxmlformats.org/officeDocument/2006/relationships/slideLayout" Target="../slideLayouts/slideLayout2.xml"/><Relationship Id="rId4" Type="http://schemas.openxmlformats.org/officeDocument/2006/relationships/image" Target="../media/image30.tmp"/></Relationships>
</file>

<file path=ppt/slides/_rels/slide28.xml.rels><?xml version="1.0" encoding="UTF-8" standalone="yes"?>
<Relationships xmlns="http://schemas.openxmlformats.org/package/2006/relationships"><Relationship Id="rId2" Type="http://schemas.openxmlformats.org/officeDocument/2006/relationships/image" Target="../media/image31.tmp"/><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2.tmp"/><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tmp"/><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4.tmp"/><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5.tmp"/><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6.tmp"/><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7.tmp"/><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8.tmp"/><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9.tmp"/><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0.tmp"/><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1.tmp"/><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2.tmp"/><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3.tmp"/><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4.tmp"/><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5.tmp"/><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6.tmp"/><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7.tmp"/><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8.tmp"/><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9.tmp"/><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0.tmp"/><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1.tmp"/><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2.tmp"/><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3.tmp"/><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54.tmp"/><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55.tmp"/><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56.tmp"/><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7.tmp"/><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8.tmp"/><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59.tmp"/><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60.tmp"/><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61.tmp"/><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63.tmp"/><Relationship Id="rId2" Type="http://schemas.openxmlformats.org/officeDocument/2006/relationships/image" Target="../media/image62.tmp"/><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64.tmp"/><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65.tmp"/><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66.tmp"/><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67.tmp"/><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8.tmp"/><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69.tmp"/><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70.tmp"/><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71.tmp"/><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72.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73.tmp"/><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75.tmp"/><Relationship Id="rId2" Type="http://schemas.openxmlformats.org/officeDocument/2006/relationships/image" Target="../media/image74.tmp"/><Relationship Id="rId1" Type="http://schemas.openxmlformats.org/officeDocument/2006/relationships/slideLayout" Target="../slideLayouts/slideLayout2.xml"/><Relationship Id="rId4" Type="http://schemas.openxmlformats.org/officeDocument/2006/relationships/image" Target="../media/image76.tmp"/></Relationships>
</file>

<file path=ppt/slides/_rels/slide76.xml.rels><?xml version="1.0" encoding="UTF-8" standalone="yes"?>
<Relationships xmlns="http://schemas.openxmlformats.org/package/2006/relationships"><Relationship Id="rId2" Type="http://schemas.openxmlformats.org/officeDocument/2006/relationships/image" Target="../media/image77.tmp"/><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78.tmp"/><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79.tmp"/><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80.tm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81.tmp"/><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82.tmp"/><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83.tmp"/><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84.tmp"/><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86.tmp"/><Relationship Id="rId2" Type="http://schemas.openxmlformats.org/officeDocument/2006/relationships/image" Target="../media/image85.tmp"/><Relationship Id="rId1" Type="http://schemas.openxmlformats.org/officeDocument/2006/relationships/slideLayout" Target="../slideLayouts/slideLayout2.xml"/><Relationship Id="rId4" Type="http://schemas.openxmlformats.org/officeDocument/2006/relationships/image" Target="../media/image87.tmp"/></Relationships>
</file>

<file path=ppt/slides/_rels/slide85.xml.rels><?xml version="1.0" encoding="UTF-8" standalone="yes"?>
<Relationships xmlns="http://schemas.openxmlformats.org/package/2006/relationships"><Relationship Id="rId2" Type="http://schemas.openxmlformats.org/officeDocument/2006/relationships/image" Target="../media/image88.tmp"/><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90.tmp"/><Relationship Id="rId2" Type="http://schemas.openxmlformats.org/officeDocument/2006/relationships/image" Target="../media/image89.tmp"/><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91.tmp"/><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93.tmp"/><Relationship Id="rId2" Type="http://schemas.openxmlformats.org/officeDocument/2006/relationships/image" Target="../media/image92.tmp"/><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94.tm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95.tmp"/><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96.tmp"/><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98.tmp"/><Relationship Id="rId2" Type="http://schemas.openxmlformats.org/officeDocument/2006/relationships/image" Target="../media/image97.tmp"/><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99.tmp"/><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100.tmp"/><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102.tmp"/><Relationship Id="rId2" Type="http://schemas.openxmlformats.org/officeDocument/2006/relationships/image" Target="../media/image101.tmp"/><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103.tmp"/><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105.tmp"/><Relationship Id="rId2" Type="http://schemas.openxmlformats.org/officeDocument/2006/relationships/image" Target="../media/image104.tmp"/><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106.tmp"/><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108.tmp"/><Relationship Id="rId2" Type="http://schemas.openxmlformats.org/officeDocument/2006/relationships/image" Target="../media/image107.tm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Full C# by </a:t>
            </a:r>
            <a:r>
              <a:rPr lang="en-US" dirty="0" err="1" smtClean="0"/>
              <a:t>Fakhr</a:t>
            </a:r>
            <a:endParaRPr lang="en-US" dirty="0"/>
          </a:p>
        </p:txBody>
      </p:sp>
      <p:sp>
        <p:nvSpPr>
          <p:cNvPr id="3" name="Subtitle 2"/>
          <p:cNvSpPr>
            <a:spLocks noGrp="1"/>
          </p:cNvSpPr>
          <p:nvPr>
            <p:ph type="subTitle" idx="1"/>
          </p:nvPr>
        </p:nvSpPr>
        <p:spPr/>
        <p:txBody>
          <a:bodyPr/>
          <a:lstStyle/>
          <a:p>
            <a:r>
              <a:rPr lang="en-US" dirty="0" smtClean="0"/>
              <a:t>Zero to hero</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a:t>
            </a:fld>
            <a:endParaRPr lang="en-US"/>
          </a:p>
        </p:txBody>
      </p:sp>
    </p:spTree>
    <p:extLst>
      <p:ext uri="{BB962C8B-B14F-4D97-AF65-F5344CB8AC3E}">
        <p14:creationId xmlns:p14="http://schemas.microsoft.com/office/powerpoint/2010/main" val="348923971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8246" y="2097088"/>
            <a:ext cx="10612331" cy="3610479"/>
          </a:xfrm>
          <a:prstGeom prst="rect">
            <a:avLst/>
          </a:prstGeom>
        </p:spPr>
      </p:pic>
    </p:spTree>
    <p:extLst>
      <p:ext uri="{BB962C8B-B14F-4D97-AF65-F5344CB8AC3E}">
        <p14:creationId xmlns:p14="http://schemas.microsoft.com/office/powerpoint/2010/main" val="313854251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olidFill>
                  <a:prstClr val="white"/>
                </a:solidFill>
              </a:rPr>
              <a:t>OOP – creating a class – methods -</a:t>
            </a:r>
            <a:r>
              <a:rPr lang="en-US" b="1" dirty="0">
                <a:solidFill>
                  <a:prstClr val="white"/>
                </a:solidFill>
              </a:rPr>
              <a:t>Parameter Modifiers </a:t>
            </a:r>
            <a:r>
              <a:rPr lang="en-US" b="1" dirty="0" smtClean="0">
                <a:solidFill>
                  <a:prstClr val="white"/>
                </a:solidFill>
              </a:rPr>
              <a:t>– </a:t>
            </a:r>
            <a:r>
              <a:rPr lang="en-US" b="1" dirty="0" smtClean="0">
                <a:solidFill>
                  <a:srgbClr val="134770">
                    <a:lumMod val="50000"/>
                  </a:srgbClr>
                </a:solidFill>
              </a:rPr>
              <a:t>out variable declaration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100</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103" y="1846292"/>
            <a:ext cx="9450806" cy="4925068"/>
          </a:xfrm>
          <a:prstGeom prst="rect">
            <a:avLst/>
          </a:prstGeom>
        </p:spPr>
      </p:pic>
      <p:sp>
        <p:nvSpPr>
          <p:cNvPr id="5" name="Rectangle 4"/>
          <p:cNvSpPr/>
          <p:nvPr/>
        </p:nvSpPr>
        <p:spPr>
          <a:xfrm>
            <a:off x="7509164" y="5153892"/>
            <a:ext cx="969818" cy="304800"/>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069708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prstClr val="white"/>
                </a:solidFill>
              </a:rPr>
              <a:t>OOP – creating a class – methods -</a:t>
            </a:r>
            <a:r>
              <a:rPr lang="en-US" b="1" dirty="0">
                <a:solidFill>
                  <a:prstClr val="white"/>
                </a:solidFill>
              </a:rPr>
              <a:t>Parameter Modifiers </a:t>
            </a:r>
            <a:r>
              <a:rPr lang="en-US" b="1" dirty="0" smtClean="0">
                <a:solidFill>
                  <a:prstClr val="white"/>
                </a:solidFill>
              </a:rPr>
              <a:t>– </a:t>
            </a:r>
            <a:r>
              <a:rPr lang="en-US" b="1" dirty="0" smtClean="0">
                <a:solidFill>
                  <a:srgbClr val="134770">
                    <a:lumMod val="50000"/>
                  </a:srgbClr>
                </a:solidFill>
              </a:rPr>
              <a:t>in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101</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203" y="1893734"/>
            <a:ext cx="9484542" cy="4862022"/>
          </a:xfrm>
          <a:prstGeom prst="rect">
            <a:avLst/>
          </a:prstGeom>
        </p:spPr>
      </p:pic>
      <p:sp>
        <p:nvSpPr>
          <p:cNvPr id="5" name="Rectangle 4"/>
          <p:cNvSpPr/>
          <p:nvPr/>
        </p:nvSpPr>
        <p:spPr>
          <a:xfrm>
            <a:off x="8077200" y="5153891"/>
            <a:ext cx="845127" cy="221673"/>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783782" y="5375564"/>
            <a:ext cx="138545" cy="193963"/>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2601295"/>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prstClr val="white"/>
                </a:solidFill>
              </a:rPr>
              <a:t>OOP – creating a class – methods -</a:t>
            </a:r>
            <a:r>
              <a:rPr lang="en-US" b="1" dirty="0">
                <a:solidFill>
                  <a:prstClr val="white"/>
                </a:solidFill>
              </a:rPr>
              <a:t>Parameter Modifiers </a:t>
            </a:r>
            <a:r>
              <a:rPr lang="en-US" b="1" dirty="0" smtClean="0">
                <a:solidFill>
                  <a:prstClr val="white"/>
                </a:solidFill>
              </a:rPr>
              <a:t>– </a:t>
            </a:r>
            <a:r>
              <a:rPr lang="en-US" b="1" dirty="0" smtClean="0">
                <a:solidFill>
                  <a:srgbClr val="134770">
                    <a:lumMod val="50000"/>
                  </a:srgbClr>
                </a:solidFill>
              </a:rPr>
              <a:t>in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102</a:t>
            </a:fld>
            <a:endParaRPr lang="en-US"/>
          </a:p>
        </p:txBody>
      </p:sp>
      <p:pic>
        <p:nvPicPr>
          <p:cNvPr id="7" name="Picture 6"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5596" y="2313547"/>
            <a:ext cx="3896269" cy="3353268"/>
          </a:xfrm>
          <a:prstGeom prst="rect">
            <a:avLst/>
          </a:prstGeom>
        </p:spPr>
      </p:pic>
      <p:pic>
        <p:nvPicPr>
          <p:cNvPr id="8" name="Picture 7"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418" y="2313547"/>
            <a:ext cx="5573561" cy="2452417"/>
          </a:xfrm>
          <a:prstGeom prst="rect">
            <a:avLst/>
          </a:prstGeom>
        </p:spPr>
      </p:pic>
      <p:sp>
        <p:nvSpPr>
          <p:cNvPr id="9" name="Rectangle 8"/>
          <p:cNvSpPr/>
          <p:nvPr/>
        </p:nvSpPr>
        <p:spPr>
          <a:xfrm>
            <a:off x="7093527" y="2646218"/>
            <a:ext cx="2521528" cy="290946"/>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327529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prstClr val="white"/>
                </a:solidFill>
              </a:rPr>
              <a:t>OOP – creating a class – methods -</a:t>
            </a:r>
            <a:r>
              <a:rPr lang="en-US" b="1" dirty="0">
                <a:solidFill>
                  <a:prstClr val="white"/>
                </a:solidFill>
              </a:rPr>
              <a:t>Parameter Modifiers </a:t>
            </a:r>
            <a:r>
              <a:rPr lang="en-US" b="1" dirty="0" smtClean="0">
                <a:solidFill>
                  <a:prstClr val="white"/>
                </a:solidFill>
              </a:rPr>
              <a:t>– </a:t>
            </a:r>
            <a:r>
              <a:rPr lang="en-US" b="1" dirty="0" smtClean="0">
                <a:solidFill>
                  <a:srgbClr val="134770">
                    <a:lumMod val="50000"/>
                  </a:srgbClr>
                </a:solidFill>
              </a:rPr>
              <a:t>params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103</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09" y="1930248"/>
            <a:ext cx="9157855" cy="4789206"/>
          </a:xfrm>
          <a:prstGeom prst="rect">
            <a:avLst/>
          </a:prstGeom>
        </p:spPr>
      </p:pic>
      <p:sp>
        <p:nvSpPr>
          <p:cNvPr id="5" name="Rectangle 4"/>
          <p:cNvSpPr/>
          <p:nvPr/>
        </p:nvSpPr>
        <p:spPr>
          <a:xfrm>
            <a:off x="7135091" y="5098473"/>
            <a:ext cx="651164" cy="304800"/>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007927" y="5098473"/>
            <a:ext cx="193964" cy="304800"/>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239524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prstClr val="white"/>
                </a:solidFill>
              </a:rPr>
              <a:t>OOP – creating a class – methods </a:t>
            </a:r>
            <a:r>
              <a:rPr lang="en-US" dirty="0" smtClean="0">
                <a:solidFill>
                  <a:prstClr val="white"/>
                </a:solidFill>
              </a:rPr>
              <a:t>-</a:t>
            </a:r>
            <a:r>
              <a:rPr lang="en-US" b="1" dirty="0" smtClean="0">
                <a:solidFill>
                  <a:prstClr val="white"/>
                </a:solidFill>
              </a:rPr>
              <a:t>Parameter Modifiers – </a:t>
            </a:r>
            <a:r>
              <a:rPr lang="en-US" b="1" dirty="0" smtClean="0">
                <a:solidFill>
                  <a:srgbClr val="134770">
                    <a:lumMod val="50000"/>
                  </a:srgbClr>
                </a:solidFill>
              </a:rPr>
              <a:t>params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104</a:t>
            </a:fld>
            <a:endParaRPr lang="en-US"/>
          </a:p>
        </p:txBody>
      </p:sp>
      <p:pic>
        <p:nvPicPr>
          <p:cNvPr id="7" name="Picture 6"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6182" y="2097087"/>
            <a:ext cx="9102436" cy="4594657"/>
          </a:xfrm>
          <a:prstGeom prst="rect">
            <a:avLst/>
          </a:prstGeom>
        </p:spPr>
      </p:pic>
    </p:spTree>
    <p:extLst>
      <p:ext uri="{BB962C8B-B14F-4D97-AF65-F5344CB8AC3E}">
        <p14:creationId xmlns:p14="http://schemas.microsoft.com/office/powerpoint/2010/main" val="327239325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a:solidFill>
                  <a:prstClr val="white"/>
                </a:solidFill>
              </a:rPr>
              <a:t>OOP – creating a class – methods </a:t>
            </a:r>
            <a:r>
              <a:rPr lang="en-US" dirty="0">
                <a:solidFill>
                  <a:prstClr val="white"/>
                </a:solidFill>
              </a:rPr>
              <a:t>– </a:t>
            </a:r>
            <a:r>
              <a:rPr lang="en-US" b="1" dirty="0">
                <a:solidFill>
                  <a:prstClr val="white"/>
                </a:solidFill>
              </a:rPr>
              <a:t>local functions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105</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016" y="1760862"/>
            <a:ext cx="9625305" cy="4945110"/>
          </a:xfrm>
          <a:prstGeom prst="rect">
            <a:avLst/>
          </a:prstGeom>
        </p:spPr>
      </p:pic>
      <p:sp>
        <p:nvSpPr>
          <p:cNvPr id="5" name="Rectangle 4"/>
          <p:cNvSpPr/>
          <p:nvPr/>
        </p:nvSpPr>
        <p:spPr>
          <a:xfrm>
            <a:off x="8132618" y="5029200"/>
            <a:ext cx="886691" cy="443345"/>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7397717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a:solidFill>
                  <a:prstClr val="white"/>
                </a:solidFill>
              </a:rPr>
              <a:t>OOP – creating a class – methods </a:t>
            </a:r>
            <a:r>
              <a:rPr lang="en-US" dirty="0">
                <a:solidFill>
                  <a:prstClr val="white"/>
                </a:solidFill>
              </a:rPr>
              <a:t>– </a:t>
            </a:r>
            <a:r>
              <a:rPr lang="en-US" b="1" dirty="0">
                <a:solidFill>
                  <a:prstClr val="white"/>
                </a:solidFill>
              </a:rPr>
              <a:t>local functions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9491" y="1665649"/>
            <a:ext cx="8645236" cy="5053806"/>
          </a:xfrm>
          <a:prstGeom prst="rect">
            <a:avLst/>
          </a:prstGeom>
        </p:spPr>
      </p:pic>
    </p:spTree>
    <p:extLst>
      <p:ext uri="{BB962C8B-B14F-4D97-AF65-F5344CB8AC3E}">
        <p14:creationId xmlns:p14="http://schemas.microsoft.com/office/powerpoint/2010/main" val="198852600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dirty="0">
                <a:solidFill>
                  <a:prstClr val="white"/>
                </a:solidFill>
              </a:rPr>
              <a:t>OOP – creating a class – methods </a:t>
            </a:r>
            <a:r>
              <a:rPr lang="en-US" dirty="0">
                <a:solidFill>
                  <a:prstClr val="white"/>
                </a:solidFill>
              </a:rPr>
              <a:t>– </a:t>
            </a:r>
            <a:r>
              <a:rPr lang="en-US" b="1" dirty="0" smtClean="0">
                <a:solidFill>
                  <a:schemeClr val="bg2">
                    <a:lumMod val="50000"/>
                  </a:schemeClr>
                </a:solidFill>
              </a:rPr>
              <a:t>static</a:t>
            </a:r>
            <a:r>
              <a:rPr lang="en-US" dirty="0" smtClean="0">
                <a:solidFill>
                  <a:prstClr val="white"/>
                </a:solidFill>
              </a:rPr>
              <a:t> </a:t>
            </a:r>
            <a:r>
              <a:rPr lang="en-US" b="1" dirty="0" smtClean="0">
                <a:solidFill>
                  <a:prstClr val="white"/>
                </a:solidFill>
              </a:rPr>
              <a:t>local </a:t>
            </a:r>
            <a:r>
              <a:rPr lang="en-US" b="1" dirty="0">
                <a:solidFill>
                  <a:prstClr val="white"/>
                </a:solidFill>
              </a:rPr>
              <a:t>functions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107</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019" y="1708366"/>
            <a:ext cx="9318308" cy="5020986"/>
          </a:xfrm>
          <a:prstGeom prst="rect">
            <a:avLst/>
          </a:prstGeom>
        </p:spPr>
      </p:pic>
    </p:spTree>
    <p:extLst>
      <p:ext uri="{BB962C8B-B14F-4D97-AF65-F5344CB8AC3E}">
        <p14:creationId xmlns:p14="http://schemas.microsoft.com/office/powerpoint/2010/main" val="238645046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dirty="0">
                <a:solidFill>
                  <a:prstClr val="white"/>
                </a:solidFill>
              </a:rPr>
              <a:t>OOP – creating a class – methods </a:t>
            </a:r>
            <a:r>
              <a:rPr lang="en-US" dirty="0">
                <a:solidFill>
                  <a:prstClr val="white"/>
                </a:solidFill>
              </a:rPr>
              <a:t>– </a:t>
            </a:r>
            <a:r>
              <a:rPr lang="en-US" b="1" dirty="0" smtClean="0">
                <a:solidFill>
                  <a:schemeClr val="bg2">
                    <a:lumMod val="50000"/>
                  </a:schemeClr>
                </a:solidFill>
              </a:rPr>
              <a:t>static</a:t>
            </a:r>
            <a:r>
              <a:rPr lang="en-US" dirty="0" smtClean="0">
                <a:solidFill>
                  <a:prstClr val="white"/>
                </a:solidFill>
              </a:rPr>
              <a:t> </a:t>
            </a:r>
            <a:r>
              <a:rPr lang="en-US" b="1" dirty="0" smtClean="0">
                <a:solidFill>
                  <a:prstClr val="white"/>
                </a:solidFill>
              </a:rPr>
              <a:t>local </a:t>
            </a:r>
            <a:r>
              <a:rPr lang="en-US" b="1" dirty="0">
                <a:solidFill>
                  <a:prstClr val="white"/>
                </a:solidFill>
              </a:rPr>
              <a:t>functions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108</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48690"/>
            <a:ext cx="8839200" cy="5209309"/>
          </a:xfrm>
          <a:prstGeom prst="rect">
            <a:avLst/>
          </a:prstGeom>
        </p:spPr>
      </p:pic>
    </p:spTree>
    <p:extLst>
      <p:ext uri="{BB962C8B-B14F-4D97-AF65-F5344CB8AC3E}">
        <p14:creationId xmlns:p14="http://schemas.microsoft.com/office/powerpoint/2010/main" val="2919649926"/>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solidFill>
                  <a:prstClr val="white"/>
                </a:solidFill>
              </a:rPr>
              <a:t>OOP – creating a class – methods </a:t>
            </a:r>
            <a:r>
              <a:rPr lang="en-US" dirty="0">
                <a:solidFill>
                  <a:prstClr val="white"/>
                </a:solidFill>
              </a:rPr>
              <a:t>– </a:t>
            </a:r>
            <a:r>
              <a:rPr lang="en-US" b="1" dirty="0" smtClean="0">
                <a:solidFill>
                  <a:schemeClr val="bg2">
                    <a:lumMod val="50000"/>
                  </a:schemeClr>
                </a:solidFill>
              </a:rPr>
              <a:t>Recursion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109</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413" y="1776964"/>
            <a:ext cx="9002263" cy="4471435"/>
          </a:xfrm>
          <a:prstGeom prst="rect">
            <a:avLst/>
          </a:prstGeom>
        </p:spPr>
      </p:pic>
      <p:sp>
        <p:nvSpPr>
          <p:cNvPr id="6" name="Rectangle 5"/>
          <p:cNvSpPr/>
          <p:nvPr/>
        </p:nvSpPr>
        <p:spPr>
          <a:xfrm>
            <a:off x="8118764" y="4807527"/>
            <a:ext cx="1052945" cy="581891"/>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0747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11</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845" y="1972305"/>
            <a:ext cx="9765476" cy="4628063"/>
          </a:xfrm>
          <a:prstGeom prst="rect">
            <a:avLst/>
          </a:prstGeom>
        </p:spPr>
      </p:pic>
    </p:spTree>
    <p:extLst>
      <p:ext uri="{BB962C8B-B14F-4D97-AF65-F5344CB8AC3E}">
        <p14:creationId xmlns:p14="http://schemas.microsoft.com/office/powerpoint/2010/main" val="2059890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12</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184" y="1687416"/>
            <a:ext cx="9803137" cy="4998716"/>
          </a:xfrm>
          <a:prstGeom prst="rect">
            <a:avLst/>
          </a:prstGeom>
        </p:spPr>
      </p:pic>
    </p:spTree>
    <p:extLst>
      <p:ext uri="{BB962C8B-B14F-4D97-AF65-F5344CB8AC3E}">
        <p14:creationId xmlns:p14="http://schemas.microsoft.com/office/powerpoint/2010/main" val="2123651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13</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278" y="1869265"/>
            <a:ext cx="9132430" cy="4870082"/>
          </a:xfrm>
          <a:prstGeom prst="rect">
            <a:avLst/>
          </a:prstGeom>
        </p:spPr>
      </p:pic>
    </p:spTree>
    <p:extLst>
      <p:ext uri="{BB962C8B-B14F-4D97-AF65-F5344CB8AC3E}">
        <p14:creationId xmlns:p14="http://schemas.microsoft.com/office/powerpoint/2010/main" val="3617613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4195" y="2146836"/>
            <a:ext cx="8840434" cy="3686689"/>
          </a:xfrm>
          <a:prstGeom prst="rect">
            <a:avLst/>
          </a:prstGeom>
        </p:spPr>
      </p:pic>
    </p:spTree>
    <p:extLst>
      <p:ext uri="{BB962C8B-B14F-4D97-AF65-F5344CB8AC3E}">
        <p14:creationId xmlns:p14="http://schemas.microsoft.com/office/powerpoint/2010/main" val="113448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15</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641" y="2146836"/>
            <a:ext cx="10145541" cy="3686689"/>
          </a:xfrm>
          <a:prstGeom prst="rect">
            <a:avLst/>
          </a:prstGeom>
        </p:spPr>
      </p:pic>
    </p:spTree>
    <p:extLst>
      <p:ext uri="{BB962C8B-B14F-4D97-AF65-F5344CB8AC3E}">
        <p14:creationId xmlns:p14="http://schemas.microsoft.com/office/powerpoint/2010/main" val="3430962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7331" y="1886069"/>
            <a:ext cx="9343445" cy="4764149"/>
          </a:xfrm>
          <a:prstGeom prst="rect">
            <a:avLst/>
          </a:prstGeom>
        </p:spPr>
      </p:pic>
    </p:spTree>
    <p:extLst>
      <p:ext uri="{BB962C8B-B14F-4D97-AF65-F5344CB8AC3E}">
        <p14:creationId xmlns:p14="http://schemas.microsoft.com/office/powerpoint/2010/main" val="28635839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17</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2616" y="1819029"/>
            <a:ext cx="8828217" cy="4708382"/>
          </a:xfrm>
          <a:prstGeom prst="rect">
            <a:avLst/>
          </a:prstGeom>
        </p:spPr>
      </p:pic>
    </p:spTree>
    <p:extLst>
      <p:ext uri="{BB962C8B-B14F-4D97-AF65-F5344CB8AC3E}">
        <p14:creationId xmlns:p14="http://schemas.microsoft.com/office/powerpoint/2010/main" val="2161453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18</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398" y="1744394"/>
            <a:ext cx="9359397" cy="4982701"/>
          </a:xfrm>
          <a:prstGeom prst="rect">
            <a:avLst/>
          </a:prstGeom>
        </p:spPr>
      </p:pic>
    </p:spTree>
    <p:extLst>
      <p:ext uri="{BB962C8B-B14F-4D97-AF65-F5344CB8AC3E}">
        <p14:creationId xmlns:p14="http://schemas.microsoft.com/office/powerpoint/2010/main" val="34735364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19</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8246" y="1915738"/>
            <a:ext cx="10612331" cy="4658375"/>
          </a:xfrm>
          <a:prstGeom prst="rect">
            <a:avLst/>
          </a:prstGeom>
        </p:spPr>
      </p:pic>
    </p:spTree>
    <p:extLst>
      <p:ext uri="{BB962C8B-B14F-4D97-AF65-F5344CB8AC3E}">
        <p14:creationId xmlns:p14="http://schemas.microsoft.com/office/powerpoint/2010/main" val="3897734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 &amp; low level methods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94782"/>
            <a:ext cx="8335538" cy="4963218"/>
          </a:xfrm>
          <a:prstGeom prst="rect">
            <a:avLst/>
          </a:prstGeom>
        </p:spPr>
      </p:pic>
    </p:spTree>
    <p:extLst>
      <p:ext uri="{BB962C8B-B14F-4D97-AF65-F5344CB8AC3E}">
        <p14:creationId xmlns:p14="http://schemas.microsoft.com/office/powerpoint/2010/main" val="8059068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20</a:t>
            </a:fld>
            <a:endParaRPr lang="en-US"/>
          </a:p>
        </p:txBody>
      </p:sp>
      <p:sp>
        <p:nvSpPr>
          <p:cNvPr id="5" name="Rectangle 4"/>
          <p:cNvSpPr/>
          <p:nvPr/>
        </p:nvSpPr>
        <p:spPr>
          <a:xfrm>
            <a:off x="1141413" y="2366779"/>
            <a:ext cx="8721969" cy="2246769"/>
          </a:xfrm>
          <a:prstGeom prst="rect">
            <a:avLst/>
          </a:prstGeom>
        </p:spPr>
        <p:txBody>
          <a:bodyPr wrap="square">
            <a:spAutoFit/>
          </a:bodyPr>
          <a:lstStyle/>
          <a:p>
            <a:pPr algn="just"/>
            <a:r>
              <a:rPr lang="en-US" sz="2800" b="1" dirty="0"/>
              <a:t>In C#, an object is a fundamental concept in Object-Oriented Programming (OOP) and represents an instance of a class, </a:t>
            </a:r>
            <a:r>
              <a:rPr lang="en-US" sz="2800" b="1" dirty="0" err="1"/>
              <a:t>struct</a:t>
            </a:r>
            <a:r>
              <a:rPr lang="en-US" sz="2800" b="1" dirty="0"/>
              <a:t>, or record. It is a block of memory allocated and configured according to the blueprint defined by its type. </a:t>
            </a:r>
          </a:p>
        </p:txBody>
      </p:sp>
    </p:spTree>
    <p:extLst>
      <p:ext uri="{BB962C8B-B14F-4D97-AF65-F5344CB8AC3E}">
        <p14:creationId xmlns:p14="http://schemas.microsoft.com/office/powerpoint/2010/main" val="18842155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21</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6150"/>
            <a:ext cx="10450383" cy="5191850"/>
          </a:xfrm>
          <a:prstGeom prst="rect">
            <a:avLst/>
          </a:prstGeom>
        </p:spPr>
      </p:pic>
      <p:sp>
        <p:nvSpPr>
          <p:cNvPr id="5" name="Rectangle 4"/>
          <p:cNvSpPr/>
          <p:nvPr/>
        </p:nvSpPr>
        <p:spPr>
          <a:xfrm>
            <a:off x="7709095" y="5078437"/>
            <a:ext cx="1294228" cy="323557"/>
          </a:xfrm>
          <a:prstGeom prst="rect">
            <a:avLst/>
          </a:prstGeom>
          <a:solidFill>
            <a:srgbClr val="EFEF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42885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22</a:t>
            </a:fld>
            <a:endParaRPr lang="en-US"/>
          </a:p>
        </p:txBody>
      </p:sp>
      <p:sp>
        <p:nvSpPr>
          <p:cNvPr id="5" name="Rectangle 4"/>
          <p:cNvSpPr/>
          <p:nvPr/>
        </p:nvSpPr>
        <p:spPr>
          <a:xfrm>
            <a:off x="1141413" y="2366779"/>
            <a:ext cx="8721969" cy="2677656"/>
          </a:xfrm>
          <a:prstGeom prst="rect">
            <a:avLst/>
          </a:prstGeom>
        </p:spPr>
        <p:txBody>
          <a:bodyPr wrap="square">
            <a:spAutoFit/>
          </a:bodyPr>
          <a:lstStyle/>
          <a:p>
            <a:pPr algn="just"/>
            <a:r>
              <a:rPr lang="en-US" sz="2800" b="1" dirty="0"/>
              <a:t>In C#, objects, specifically instances of reference types (classes, interfaces, delegates), are primarily stored on the managed heap. The heap is a region of memory designated for dynamic memory allocation, meaning memory is allocated and deallocated as needed during the program's execution.</a:t>
            </a:r>
          </a:p>
        </p:txBody>
      </p:sp>
    </p:spTree>
    <p:extLst>
      <p:ext uri="{BB962C8B-B14F-4D97-AF65-F5344CB8AC3E}">
        <p14:creationId xmlns:p14="http://schemas.microsoft.com/office/powerpoint/2010/main" val="27988387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23</a:t>
            </a:fld>
            <a:endParaRPr lang="en-US"/>
          </a:p>
        </p:txBody>
      </p:sp>
      <p:sp>
        <p:nvSpPr>
          <p:cNvPr id="5" name="Rectangle 4"/>
          <p:cNvSpPr/>
          <p:nvPr/>
        </p:nvSpPr>
        <p:spPr>
          <a:xfrm>
            <a:off x="1141413" y="2366779"/>
            <a:ext cx="8721969" cy="3539430"/>
          </a:xfrm>
          <a:prstGeom prst="rect">
            <a:avLst/>
          </a:prstGeom>
        </p:spPr>
        <p:txBody>
          <a:bodyPr wrap="square">
            <a:spAutoFit/>
          </a:bodyPr>
          <a:lstStyle/>
          <a:p>
            <a:pPr algn="just"/>
            <a:r>
              <a:rPr lang="en-US" sz="2800" b="1" dirty="0"/>
              <a:t>In C#, the heap is a region of memory used for dynamic memory allocation, primarily storing objects (instances of reference types like classes, interfaces, delegates, and arrays). Unlike the stack, which follows a Last-In, First-Out (LIFO) structure for value types and local variables within method scopes, the heap offers more flexible storage where objects can be placed anywhere space is available.</a:t>
            </a:r>
          </a:p>
        </p:txBody>
      </p:sp>
    </p:spTree>
    <p:extLst>
      <p:ext uri="{BB962C8B-B14F-4D97-AF65-F5344CB8AC3E}">
        <p14:creationId xmlns:p14="http://schemas.microsoft.com/office/powerpoint/2010/main" val="34739351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24</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2863" y="2099689"/>
            <a:ext cx="7783097" cy="3966147"/>
          </a:xfrm>
          <a:prstGeom prst="rect">
            <a:avLst/>
          </a:prstGeom>
        </p:spPr>
      </p:pic>
    </p:spTree>
    <p:extLst>
      <p:ext uri="{BB962C8B-B14F-4D97-AF65-F5344CB8AC3E}">
        <p14:creationId xmlns:p14="http://schemas.microsoft.com/office/powerpoint/2010/main" val="33457454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25</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271" y="2097088"/>
            <a:ext cx="10345594" cy="4620270"/>
          </a:xfrm>
          <a:prstGeom prst="rect">
            <a:avLst/>
          </a:prstGeom>
        </p:spPr>
      </p:pic>
      <p:sp>
        <p:nvSpPr>
          <p:cNvPr id="6" name="Rectangle 5"/>
          <p:cNvSpPr/>
          <p:nvPr/>
        </p:nvSpPr>
        <p:spPr>
          <a:xfrm>
            <a:off x="8145193" y="5981430"/>
            <a:ext cx="1111347" cy="182563"/>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09530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701" y="2097088"/>
            <a:ext cx="2676899" cy="1228896"/>
          </a:xfrm>
          <a:prstGeom prst="rect">
            <a:avLst/>
          </a:prstGeom>
        </p:spPr>
      </p:pic>
      <p:pic>
        <p:nvPicPr>
          <p:cNvPr id="7" name="Picture 6"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965" y="3741689"/>
            <a:ext cx="2038635" cy="1400370"/>
          </a:xfrm>
          <a:prstGeom prst="rect">
            <a:avLst/>
          </a:prstGeom>
        </p:spPr>
      </p:pic>
      <p:pic>
        <p:nvPicPr>
          <p:cNvPr id="8" name="Picture 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9785" y="1922055"/>
            <a:ext cx="6706536" cy="4448796"/>
          </a:xfrm>
          <a:prstGeom prst="rect">
            <a:avLst/>
          </a:prstGeom>
        </p:spPr>
      </p:pic>
    </p:spTree>
    <p:extLst>
      <p:ext uri="{BB962C8B-B14F-4D97-AF65-F5344CB8AC3E}">
        <p14:creationId xmlns:p14="http://schemas.microsoft.com/office/powerpoint/2010/main" val="3913866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27</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0509" y="1759441"/>
            <a:ext cx="3534268" cy="4858428"/>
          </a:xfrm>
          <a:prstGeom prst="rect">
            <a:avLst/>
          </a:prstGeom>
        </p:spPr>
      </p:pic>
      <p:pic>
        <p:nvPicPr>
          <p:cNvPr id="7" name="Picture 6"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94" y="1759441"/>
            <a:ext cx="2695951" cy="2305372"/>
          </a:xfrm>
          <a:prstGeom prst="rect">
            <a:avLst/>
          </a:prstGeom>
        </p:spPr>
      </p:pic>
      <p:pic>
        <p:nvPicPr>
          <p:cNvPr id="8" name="Picture 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1644" y="1759441"/>
            <a:ext cx="5528786" cy="4096322"/>
          </a:xfrm>
          <a:prstGeom prst="rect">
            <a:avLst/>
          </a:prstGeom>
        </p:spPr>
      </p:pic>
    </p:spTree>
    <p:extLst>
      <p:ext uri="{BB962C8B-B14F-4D97-AF65-F5344CB8AC3E}">
        <p14:creationId xmlns:p14="http://schemas.microsoft.com/office/powerpoint/2010/main" val="12179863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28</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589" y="2097088"/>
            <a:ext cx="10183646" cy="3639058"/>
          </a:xfrm>
          <a:prstGeom prst="rect">
            <a:avLst/>
          </a:prstGeom>
        </p:spPr>
      </p:pic>
      <p:sp>
        <p:nvSpPr>
          <p:cNvPr id="6" name="Rectangle 5"/>
          <p:cNvSpPr/>
          <p:nvPr/>
        </p:nvSpPr>
        <p:spPr>
          <a:xfrm>
            <a:off x="8314006" y="4979963"/>
            <a:ext cx="2067951" cy="365760"/>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latin typeface="Times New Roman" panose="02020603050405020304" pitchFamily="18" charset="0"/>
                <a:cs typeface="Times New Roman" panose="02020603050405020304" pitchFamily="18" charset="0"/>
              </a:rPr>
              <a:t>p</a:t>
            </a:r>
            <a:r>
              <a:rPr lang="en-US" sz="1400" b="1" dirty="0" smtClean="0">
                <a:solidFill>
                  <a:schemeClr val="bg1"/>
                </a:solidFill>
                <a:latin typeface="Times New Roman" panose="02020603050405020304" pitchFamily="18" charset="0"/>
                <a:cs typeface="Times New Roman" panose="02020603050405020304" pitchFamily="18" charset="0"/>
              </a:rPr>
              <a:t>roduct 3</a:t>
            </a:r>
            <a:endParaRPr lang="en-US" sz="14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45583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 - </a:t>
            </a:r>
            <a:r>
              <a:rPr lang="en-US" b="1" dirty="0"/>
              <a:t>Allocation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29</a:t>
            </a:fld>
            <a:endParaRPr lang="en-US"/>
          </a:p>
        </p:txBody>
      </p:sp>
      <p:sp>
        <p:nvSpPr>
          <p:cNvPr id="5" name="Rectangle 4"/>
          <p:cNvSpPr/>
          <p:nvPr/>
        </p:nvSpPr>
        <p:spPr>
          <a:xfrm>
            <a:off x="1141413" y="2366779"/>
            <a:ext cx="8721969" cy="2246769"/>
          </a:xfrm>
          <a:prstGeom prst="rect">
            <a:avLst/>
          </a:prstGeom>
        </p:spPr>
        <p:txBody>
          <a:bodyPr wrap="square">
            <a:spAutoFit/>
          </a:bodyPr>
          <a:lstStyle/>
          <a:p>
            <a:pPr algn="just"/>
            <a:r>
              <a:rPr lang="en-US" sz="2800" b="1" dirty="0"/>
              <a:t>Allocation:</a:t>
            </a:r>
          </a:p>
          <a:p>
            <a:pPr algn="just"/>
            <a:r>
              <a:rPr lang="en-US" sz="2800" b="1" dirty="0"/>
              <a:t>When you create an instance of a reference type using the new keyword (e.g., </a:t>
            </a:r>
            <a:r>
              <a:rPr lang="en-US" sz="2800" b="1" dirty="0" err="1"/>
              <a:t>MyClass</a:t>
            </a:r>
            <a:r>
              <a:rPr lang="en-US" sz="2800" b="1" dirty="0"/>
              <a:t> </a:t>
            </a:r>
            <a:r>
              <a:rPr lang="en-US" sz="2800" b="1" dirty="0" err="1"/>
              <a:t>obj</a:t>
            </a:r>
            <a:r>
              <a:rPr lang="en-US" sz="2800" b="1" dirty="0"/>
              <a:t> = new </a:t>
            </a:r>
            <a:r>
              <a:rPr lang="en-US" sz="2800" b="1" dirty="0" err="1"/>
              <a:t>MyClass</a:t>
            </a:r>
            <a:r>
              <a:rPr lang="en-US" sz="2800" b="1" dirty="0"/>
              <a:t>();), the Common Language Runtime (CLR) allocates space for that object on the managed heap.</a:t>
            </a:r>
          </a:p>
        </p:txBody>
      </p:sp>
    </p:spTree>
    <p:extLst>
      <p:ext uri="{BB962C8B-B14F-4D97-AF65-F5344CB8AC3E}">
        <p14:creationId xmlns:p14="http://schemas.microsoft.com/office/powerpoint/2010/main" val="2299787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229" y="1758216"/>
            <a:ext cx="9033615" cy="4797329"/>
          </a:xfrm>
          <a:prstGeom prst="rect">
            <a:avLst/>
          </a:prstGeom>
        </p:spPr>
      </p:pic>
    </p:spTree>
    <p:extLst>
      <p:ext uri="{BB962C8B-B14F-4D97-AF65-F5344CB8AC3E}">
        <p14:creationId xmlns:p14="http://schemas.microsoft.com/office/powerpoint/2010/main" val="12161541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 - </a:t>
            </a:r>
            <a:r>
              <a:rPr lang="en-US" b="1" dirty="0"/>
              <a:t>Reference vs. Object</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30</a:t>
            </a:fld>
            <a:endParaRPr lang="en-US"/>
          </a:p>
        </p:txBody>
      </p:sp>
      <p:sp>
        <p:nvSpPr>
          <p:cNvPr id="5" name="Rectangle 4"/>
          <p:cNvSpPr/>
          <p:nvPr/>
        </p:nvSpPr>
        <p:spPr>
          <a:xfrm>
            <a:off x="1141413" y="2366779"/>
            <a:ext cx="8721969" cy="3108543"/>
          </a:xfrm>
          <a:prstGeom prst="rect">
            <a:avLst/>
          </a:prstGeom>
        </p:spPr>
        <p:txBody>
          <a:bodyPr wrap="square">
            <a:spAutoFit/>
          </a:bodyPr>
          <a:lstStyle/>
          <a:p>
            <a:pPr algn="just"/>
            <a:r>
              <a:rPr lang="en-US" sz="2800" b="1" dirty="0"/>
              <a:t>Reference vs. Object:</a:t>
            </a:r>
          </a:p>
          <a:p>
            <a:pPr algn="just"/>
            <a:r>
              <a:rPr lang="en-US" sz="2800" b="1" dirty="0"/>
              <a:t>It's important to distinguish between the object itself and the reference to that object. The object's data resides on the heap, while the variable that holds the reference to that object can be stored on either the stack (for local variables within a method) or the heap (if it's a field of another object that is also on the heap).</a:t>
            </a:r>
          </a:p>
        </p:txBody>
      </p:sp>
    </p:spTree>
    <p:extLst>
      <p:ext uri="{BB962C8B-B14F-4D97-AF65-F5344CB8AC3E}">
        <p14:creationId xmlns:p14="http://schemas.microsoft.com/office/powerpoint/2010/main" val="6592051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 - </a:t>
            </a:r>
            <a:r>
              <a:rPr lang="en-US" b="1" dirty="0"/>
              <a:t>Garbage Collection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31</a:t>
            </a:fld>
            <a:endParaRPr lang="en-US"/>
          </a:p>
        </p:txBody>
      </p:sp>
      <p:sp>
        <p:nvSpPr>
          <p:cNvPr id="5" name="Rectangle 4"/>
          <p:cNvSpPr/>
          <p:nvPr/>
        </p:nvSpPr>
        <p:spPr>
          <a:xfrm>
            <a:off x="1141413" y="2366779"/>
            <a:ext cx="8721969" cy="2677656"/>
          </a:xfrm>
          <a:prstGeom prst="rect">
            <a:avLst/>
          </a:prstGeom>
        </p:spPr>
        <p:txBody>
          <a:bodyPr wrap="square">
            <a:spAutoFit/>
          </a:bodyPr>
          <a:lstStyle/>
          <a:p>
            <a:pPr algn="just"/>
            <a:r>
              <a:rPr lang="en-US" sz="2800" b="1" dirty="0"/>
              <a:t>Garbage Collection:</a:t>
            </a:r>
          </a:p>
          <a:p>
            <a:pPr algn="just"/>
            <a:r>
              <a:rPr lang="en-US" sz="2800" b="1" dirty="0"/>
              <a:t>The managed heap is managed by the .NET Garbage Collector (GC). The GC automatically tracks objects on the heap and reclaims memory occupied by objects that are no longer referenced by any part of the running program, preventing memory leaks. </a:t>
            </a:r>
          </a:p>
        </p:txBody>
      </p:sp>
    </p:spTree>
    <p:extLst>
      <p:ext uri="{BB962C8B-B14F-4D97-AF65-F5344CB8AC3E}">
        <p14:creationId xmlns:p14="http://schemas.microsoft.com/office/powerpoint/2010/main" val="21266488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 - </a:t>
            </a:r>
            <a:r>
              <a:rPr lang="en-US" b="1" dirty="0"/>
              <a:t>Generational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32</a:t>
            </a:fld>
            <a:endParaRPr lang="en-US"/>
          </a:p>
        </p:txBody>
      </p:sp>
      <p:sp>
        <p:nvSpPr>
          <p:cNvPr id="5" name="Rectangle 4"/>
          <p:cNvSpPr/>
          <p:nvPr/>
        </p:nvSpPr>
        <p:spPr>
          <a:xfrm>
            <a:off x="1141413" y="2366779"/>
            <a:ext cx="8721969" cy="2677656"/>
          </a:xfrm>
          <a:prstGeom prst="rect">
            <a:avLst/>
          </a:prstGeom>
        </p:spPr>
        <p:txBody>
          <a:bodyPr wrap="square">
            <a:spAutoFit/>
          </a:bodyPr>
          <a:lstStyle/>
          <a:p>
            <a:pPr algn="just"/>
            <a:r>
              <a:rPr lang="en-US" sz="2800" b="1" dirty="0"/>
              <a:t>Generational Heap:</a:t>
            </a:r>
          </a:p>
          <a:p>
            <a:pPr algn="just"/>
            <a:r>
              <a:rPr lang="en-US" sz="2800" b="1" dirty="0"/>
              <a:t>The managed heap is organized into generations (Generation 0, Generation 1, and Generation 2) to optimize garbage collection. Newly created objects are typically placed in Generation 0, and objects that survive garbage collections are promoted to higher generations.</a:t>
            </a:r>
          </a:p>
        </p:txBody>
      </p:sp>
    </p:spTree>
    <p:extLst>
      <p:ext uri="{BB962C8B-B14F-4D97-AF65-F5344CB8AC3E}">
        <p14:creationId xmlns:p14="http://schemas.microsoft.com/office/powerpoint/2010/main" val="16669642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 - </a:t>
            </a:r>
            <a:r>
              <a:rPr lang="en-US" sz="3200" b="1" dirty="0"/>
              <a:t>Large Object Heap (LOH)</a:t>
            </a:r>
            <a:endParaRPr lang="en-US" sz="3200" dirty="0"/>
          </a:p>
        </p:txBody>
      </p:sp>
      <p:sp>
        <p:nvSpPr>
          <p:cNvPr id="4" name="Slide Number Placeholder 3"/>
          <p:cNvSpPr>
            <a:spLocks noGrp="1"/>
          </p:cNvSpPr>
          <p:nvPr>
            <p:ph type="sldNum" sz="quarter" idx="12"/>
          </p:nvPr>
        </p:nvSpPr>
        <p:spPr/>
        <p:txBody>
          <a:bodyPr/>
          <a:lstStyle/>
          <a:p>
            <a:fld id="{A25C531F-6EED-4E34-9F10-BB95A8A1F69A}" type="slidenum">
              <a:rPr lang="en-US" smtClean="0"/>
              <a:t>33</a:t>
            </a:fld>
            <a:endParaRPr lang="en-US"/>
          </a:p>
        </p:txBody>
      </p:sp>
      <p:sp>
        <p:nvSpPr>
          <p:cNvPr id="5" name="Rectangle 4"/>
          <p:cNvSpPr/>
          <p:nvPr/>
        </p:nvSpPr>
        <p:spPr>
          <a:xfrm>
            <a:off x="1141413" y="2366779"/>
            <a:ext cx="8721969" cy="3108543"/>
          </a:xfrm>
          <a:prstGeom prst="rect">
            <a:avLst/>
          </a:prstGeom>
        </p:spPr>
        <p:txBody>
          <a:bodyPr wrap="square">
            <a:spAutoFit/>
          </a:bodyPr>
          <a:lstStyle/>
          <a:p>
            <a:pPr algn="just"/>
            <a:r>
              <a:rPr lang="en-US" sz="2800" b="1" dirty="0"/>
              <a:t>Large Object Heap (LOH):</a:t>
            </a:r>
          </a:p>
          <a:p>
            <a:pPr algn="just"/>
            <a:r>
              <a:rPr lang="en-US" sz="2800" b="1" dirty="0"/>
              <a:t>For objects exceeding a certain size threshold (currently 85,000 bytes), a separate area of the heap called the Large Object Heap (LOH) is used. The LOH has different garbage collection characteristics, notably it is not compacted by default during garbage collection, which can lead to fragmentation.</a:t>
            </a:r>
          </a:p>
        </p:txBody>
      </p:sp>
    </p:spTree>
    <p:extLst>
      <p:ext uri="{BB962C8B-B14F-4D97-AF65-F5344CB8AC3E}">
        <p14:creationId xmlns:p14="http://schemas.microsoft.com/office/powerpoint/2010/main" val="1409543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4757" y="1942765"/>
            <a:ext cx="9761488" cy="4432243"/>
          </a:xfrm>
          <a:prstGeom prst="rect">
            <a:avLst/>
          </a:prstGeom>
        </p:spPr>
      </p:pic>
    </p:spTree>
    <p:extLst>
      <p:ext uri="{BB962C8B-B14F-4D97-AF65-F5344CB8AC3E}">
        <p14:creationId xmlns:p14="http://schemas.microsoft.com/office/powerpoint/2010/main" val="11886184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35</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4008" y="1753434"/>
            <a:ext cx="9542313" cy="4859566"/>
          </a:xfrm>
          <a:prstGeom prst="rect">
            <a:avLst/>
          </a:prstGeom>
        </p:spPr>
      </p:pic>
    </p:spTree>
    <p:extLst>
      <p:ext uri="{BB962C8B-B14F-4D97-AF65-F5344CB8AC3E}">
        <p14:creationId xmlns:p14="http://schemas.microsoft.com/office/powerpoint/2010/main" val="19833327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36</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491" y="1717929"/>
            <a:ext cx="9938830" cy="4978369"/>
          </a:xfrm>
          <a:prstGeom prst="rect">
            <a:avLst/>
          </a:prstGeom>
        </p:spPr>
      </p:pic>
    </p:spTree>
    <p:extLst>
      <p:ext uri="{BB962C8B-B14F-4D97-AF65-F5344CB8AC3E}">
        <p14:creationId xmlns:p14="http://schemas.microsoft.com/office/powerpoint/2010/main" val="26505518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37</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8405" y="2536946"/>
            <a:ext cx="9412013" cy="3162741"/>
          </a:xfrm>
          <a:prstGeom prst="rect">
            <a:avLst/>
          </a:prstGeom>
        </p:spPr>
      </p:pic>
    </p:spTree>
    <p:extLst>
      <p:ext uri="{BB962C8B-B14F-4D97-AF65-F5344CB8AC3E}">
        <p14:creationId xmlns:p14="http://schemas.microsoft.com/office/powerpoint/2010/main" val="17789584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Date and time</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38</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3115" y="2493972"/>
            <a:ext cx="9802593" cy="2657846"/>
          </a:xfrm>
          <a:prstGeom prst="rect">
            <a:avLst/>
          </a:prstGeom>
        </p:spPr>
      </p:pic>
    </p:spTree>
    <p:extLst>
      <p:ext uri="{BB962C8B-B14F-4D97-AF65-F5344CB8AC3E}">
        <p14:creationId xmlns:p14="http://schemas.microsoft.com/office/powerpoint/2010/main" val="28970021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Date and time</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39</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3724" y="2097088"/>
            <a:ext cx="9682936" cy="4367326"/>
          </a:xfrm>
          <a:prstGeom prst="rect">
            <a:avLst/>
          </a:prstGeom>
        </p:spPr>
      </p:pic>
    </p:spTree>
    <p:extLst>
      <p:ext uri="{BB962C8B-B14F-4D97-AF65-F5344CB8AC3E}">
        <p14:creationId xmlns:p14="http://schemas.microsoft.com/office/powerpoint/2010/main" val="2418795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427" y="1981092"/>
            <a:ext cx="9716856" cy="4696480"/>
          </a:xfrm>
          <a:prstGeom prst="rect">
            <a:avLst/>
          </a:prstGeom>
        </p:spPr>
      </p:pic>
    </p:spTree>
    <p:extLst>
      <p:ext uri="{BB962C8B-B14F-4D97-AF65-F5344CB8AC3E}">
        <p14:creationId xmlns:p14="http://schemas.microsoft.com/office/powerpoint/2010/main" val="35201034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Date and time</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40</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161" y="1878676"/>
            <a:ext cx="9676307" cy="4694446"/>
          </a:xfrm>
          <a:prstGeom prst="rect">
            <a:avLst/>
          </a:prstGeom>
        </p:spPr>
      </p:pic>
    </p:spTree>
    <p:extLst>
      <p:ext uri="{BB962C8B-B14F-4D97-AF65-F5344CB8AC3E}">
        <p14:creationId xmlns:p14="http://schemas.microsoft.com/office/powerpoint/2010/main" val="15129170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Date and time</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41</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7306" y="2560912"/>
            <a:ext cx="9481724" cy="2862407"/>
          </a:xfrm>
          <a:prstGeom prst="rect">
            <a:avLst/>
          </a:prstGeom>
        </p:spPr>
      </p:pic>
    </p:spTree>
    <p:extLst>
      <p:ext uri="{BB962C8B-B14F-4D97-AF65-F5344CB8AC3E}">
        <p14:creationId xmlns:p14="http://schemas.microsoft.com/office/powerpoint/2010/main" val="37699898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42</a:t>
            </a:fld>
            <a:endParaRPr lang="en-US"/>
          </a:p>
        </p:txBody>
      </p:sp>
      <p:pic>
        <p:nvPicPr>
          <p:cNvPr id="5" name="Picture 4" descr="006 Abstraction[UdemyIran].mp4 - PotPlay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413" y="1833774"/>
            <a:ext cx="8510954" cy="4785075"/>
          </a:xfrm>
          <a:prstGeom prst="rect">
            <a:avLst/>
          </a:prstGeom>
        </p:spPr>
      </p:pic>
      <p:sp>
        <p:nvSpPr>
          <p:cNvPr id="6" name="Rectangle 5"/>
          <p:cNvSpPr/>
          <p:nvPr/>
        </p:nvSpPr>
        <p:spPr>
          <a:xfrm>
            <a:off x="9260295" y="6374340"/>
            <a:ext cx="392072" cy="244509"/>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17839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Date and time – convert to Persian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43</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4447" y="2523227"/>
            <a:ext cx="8559930" cy="2695886"/>
          </a:xfrm>
          <a:prstGeom prst="rect">
            <a:avLst/>
          </a:prstGeom>
        </p:spPr>
      </p:pic>
    </p:spTree>
    <p:extLst>
      <p:ext uri="{BB962C8B-B14F-4D97-AF65-F5344CB8AC3E}">
        <p14:creationId xmlns:p14="http://schemas.microsoft.com/office/powerpoint/2010/main" val="26080854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44</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6978" y="2429389"/>
            <a:ext cx="9854867" cy="2896412"/>
          </a:xfrm>
          <a:prstGeom prst="rect">
            <a:avLst/>
          </a:prstGeom>
        </p:spPr>
      </p:pic>
    </p:spTree>
    <p:extLst>
      <p:ext uri="{BB962C8B-B14F-4D97-AF65-F5344CB8AC3E}">
        <p14:creationId xmlns:p14="http://schemas.microsoft.com/office/powerpoint/2010/main" val="4249002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45</a:t>
            </a:fld>
            <a:endParaRPr lang="en-US"/>
          </a:p>
        </p:txBody>
      </p:sp>
      <p:pic>
        <p:nvPicPr>
          <p:cNvPr id="3" name="Picture 2" descr="006 Abstraction[UdemyIran].mp4 - PotPlay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1138" y="1935826"/>
            <a:ext cx="8426548" cy="4737620"/>
          </a:xfrm>
          <a:prstGeom prst="rect">
            <a:avLst/>
          </a:prstGeom>
        </p:spPr>
      </p:pic>
      <p:sp>
        <p:nvSpPr>
          <p:cNvPr id="6" name="Rectangle 5"/>
          <p:cNvSpPr/>
          <p:nvPr/>
        </p:nvSpPr>
        <p:spPr>
          <a:xfrm>
            <a:off x="9915614" y="6428937"/>
            <a:ext cx="392072" cy="244509"/>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3944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46</a:t>
            </a:fld>
            <a:endParaRPr lang="en-US"/>
          </a:p>
        </p:txBody>
      </p:sp>
      <p:pic>
        <p:nvPicPr>
          <p:cNvPr id="3" name="Picture 2" descr="006 Abstraction[UdemyIran].mp4 - PotPlay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413" y="1928275"/>
            <a:ext cx="8464997" cy="4759237"/>
          </a:xfrm>
          <a:prstGeom prst="rect">
            <a:avLst/>
          </a:prstGeom>
        </p:spPr>
      </p:pic>
      <p:sp>
        <p:nvSpPr>
          <p:cNvPr id="5" name="Rectangle 4"/>
          <p:cNvSpPr/>
          <p:nvPr/>
        </p:nvSpPr>
        <p:spPr>
          <a:xfrm>
            <a:off x="9214338" y="6443003"/>
            <a:ext cx="392072" cy="244509"/>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54089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47</a:t>
            </a:fld>
            <a:endParaRPr lang="en-US"/>
          </a:p>
        </p:txBody>
      </p:sp>
      <p:pic>
        <p:nvPicPr>
          <p:cNvPr id="3" name="Picture 2" descr="006 Abstraction[UdemyIran].mp4 - PotPlay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413" y="1828598"/>
            <a:ext cx="8567225" cy="4816712"/>
          </a:xfrm>
          <a:prstGeom prst="rect">
            <a:avLst/>
          </a:prstGeom>
        </p:spPr>
      </p:pic>
      <p:sp>
        <p:nvSpPr>
          <p:cNvPr id="5" name="Rectangle 4"/>
          <p:cNvSpPr/>
          <p:nvPr/>
        </p:nvSpPr>
        <p:spPr>
          <a:xfrm>
            <a:off x="9200271" y="6358597"/>
            <a:ext cx="508367" cy="286713"/>
          </a:xfrm>
          <a:prstGeom prst="rect">
            <a:avLst/>
          </a:prstGeom>
          <a:solidFill>
            <a:srgbClr val="1D1D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20786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48</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218" y="1872648"/>
            <a:ext cx="10545647" cy="4772691"/>
          </a:xfrm>
          <a:prstGeom prst="rect">
            <a:avLst/>
          </a:prstGeom>
        </p:spPr>
      </p:pic>
      <p:sp>
        <p:nvSpPr>
          <p:cNvPr id="5" name="Rectangle 4"/>
          <p:cNvSpPr/>
          <p:nvPr/>
        </p:nvSpPr>
        <p:spPr>
          <a:xfrm>
            <a:off x="8271803" y="5022166"/>
            <a:ext cx="844062" cy="323557"/>
          </a:xfrm>
          <a:prstGeom prst="rect">
            <a:avLst/>
          </a:prstGeom>
          <a:solidFill>
            <a:srgbClr val="EDF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24768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49</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8988" y="2278966"/>
            <a:ext cx="9897333" cy="4421873"/>
          </a:xfrm>
          <a:prstGeom prst="rect">
            <a:avLst/>
          </a:prstGeom>
        </p:spPr>
      </p:pic>
    </p:spTree>
    <p:extLst>
      <p:ext uri="{BB962C8B-B14F-4D97-AF65-F5344CB8AC3E}">
        <p14:creationId xmlns:p14="http://schemas.microsoft.com/office/powerpoint/2010/main" val="2124617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a:t>
            </a:fld>
            <a:endParaRPr lang="en-US"/>
          </a:p>
        </p:txBody>
      </p:sp>
      <p:pic>
        <p:nvPicPr>
          <p:cNvPr id="6" name="Picture 5"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3305" y="1984546"/>
            <a:ext cx="7662213" cy="4760912"/>
          </a:xfrm>
          <a:prstGeom prst="rect">
            <a:avLst/>
          </a:prstGeom>
        </p:spPr>
      </p:pic>
    </p:spTree>
    <p:extLst>
      <p:ext uri="{BB962C8B-B14F-4D97-AF65-F5344CB8AC3E}">
        <p14:creationId xmlns:p14="http://schemas.microsoft.com/office/powerpoint/2010/main" val="10809579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50</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249" y="1911197"/>
            <a:ext cx="9801967" cy="4870977"/>
          </a:xfrm>
          <a:prstGeom prst="rect">
            <a:avLst/>
          </a:prstGeom>
        </p:spPr>
      </p:pic>
    </p:spTree>
    <p:extLst>
      <p:ext uri="{BB962C8B-B14F-4D97-AF65-F5344CB8AC3E}">
        <p14:creationId xmlns:p14="http://schemas.microsoft.com/office/powerpoint/2010/main" val="13602370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51</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2459" y="2379147"/>
            <a:ext cx="7563906" cy="3686689"/>
          </a:xfrm>
          <a:prstGeom prst="rect">
            <a:avLst/>
          </a:prstGeom>
        </p:spPr>
      </p:pic>
    </p:spTree>
    <p:extLst>
      <p:ext uri="{BB962C8B-B14F-4D97-AF65-F5344CB8AC3E}">
        <p14:creationId xmlns:p14="http://schemas.microsoft.com/office/powerpoint/2010/main" val="10762770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52</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6122" y="2097088"/>
            <a:ext cx="9096579" cy="4609587"/>
          </a:xfrm>
          <a:prstGeom prst="rect">
            <a:avLst/>
          </a:prstGeom>
        </p:spPr>
      </p:pic>
    </p:spTree>
    <p:extLst>
      <p:ext uri="{BB962C8B-B14F-4D97-AF65-F5344CB8AC3E}">
        <p14:creationId xmlns:p14="http://schemas.microsoft.com/office/powerpoint/2010/main" val="22836073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53</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1958" y="2447461"/>
            <a:ext cx="9293960" cy="3800938"/>
          </a:xfrm>
          <a:prstGeom prst="rect">
            <a:avLst/>
          </a:prstGeom>
        </p:spPr>
      </p:pic>
    </p:spTree>
    <p:extLst>
      <p:ext uri="{BB962C8B-B14F-4D97-AF65-F5344CB8AC3E}">
        <p14:creationId xmlns:p14="http://schemas.microsoft.com/office/powerpoint/2010/main" val="405627762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936" y="2097088"/>
            <a:ext cx="9151231" cy="4656038"/>
          </a:xfrm>
          <a:prstGeom prst="rect">
            <a:avLst/>
          </a:prstGeom>
        </p:spPr>
      </p:pic>
    </p:spTree>
    <p:extLst>
      <p:ext uri="{BB962C8B-B14F-4D97-AF65-F5344CB8AC3E}">
        <p14:creationId xmlns:p14="http://schemas.microsoft.com/office/powerpoint/2010/main" val="371041577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55</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4248" y="2097088"/>
            <a:ext cx="8440328" cy="3924848"/>
          </a:xfrm>
          <a:prstGeom prst="rect">
            <a:avLst/>
          </a:prstGeom>
        </p:spPr>
      </p:pic>
    </p:spTree>
    <p:extLst>
      <p:ext uri="{BB962C8B-B14F-4D97-AF65-F5344CB8AC3E}">
        <p14:creationId xmlns:p14="http://schemas.microsoft.com/office/powerpoint/2010/main" val="279479381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 fields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672" y="1645125"/>
            <a:ext cx="9916909" cy="5087060"/>
          </a:xfrm>
          <a:prstGeom prst="rect">
            <a:avLst/>
          </a:prstGeom>
        </p:spPr>
      </p:pic>
      <p:sp>
        <p:nvSpPr>
          <p:cNvPr id="5" name="Rectangle 4"/>
          <p:cNvSpPr/>
          <p:nvPr/>
        </p:nvSpPr>
        <p:spPr>
          <a:xfrm>
            <a:off x="7399606" y="5092505"/>
            <a:ext cx="1223889" cy="393895"/>
          </a:xfrm>
          <a:prstGeom prst="rect">
            <a:avLst/>
          </a:prstGeom>
          <a:solidFill>
            <a:srgbClr val="D5D5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005172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 data hiding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57</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0567" y="1930750"/>
            <a:ext cx="9472197" cy="4638051"/>
          </a:xfrm>
          <a:prstGeom prst="rect">
            <a:avLst/>
          </a:prstGeom>
        </p:spPr>
      </p:pic>
    </p:spTree>
    <p:extLst>
      <p:ext uri="{BB962C8B-B14F-4D97-AF65-F5344CB8AC3E}">
        <p14:creationId xmlns:p14="http://schemas.microsoft.com/office/powerpoint/2010/main" val="15608509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 data hiding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58</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872" y="2156117"/>
            <a:ext cx="10020928" cy="4469766"/>
          </a:xfrm>
          <a:prstGeom prst="rect">
            <a:avLst/>
          </a:prstGeom>
        </p:spPr>
      </p:pic>
    </p:spTree>
    <p:extLst>
      <p:ext uri="{BB962C8B-B14F-4D97-AF65-F5344CB8AC3E}">
        <p14:creationId xmlns:p14="http://schemas.microsoft.com/office/powerpoint/2010/main" val="37948703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 fields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59</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482" y="1938889"/>
            <a:ext cx="10450383" cy="4696480"/>
          </a:xfrm>
          <a:prstGeom prst="rect">
            <a:avLst/>
          </a:prstGeom>
        </p:spPr>
      </p:pic>
      <p:sp>
        <p:nvSpPr>
          <p:cNvPr id="5" name="Rectangle 4"/>
          <p:cNvSpPr/>
          <p:nvPr/>
        </p:nvSpPr>
        <p:spPr>
          <a:xfrm>
            <a:off x="8032652" y="5134708"/>
            <a:ext cx="1223890" cy="309489"/>
          </a:xfrm>
          <a:prstGeom prst="rect">
            <a:avLst/>
          </a:prstGeom>
          <a:solidFill>
            <a:srgbClr val="EDF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4216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5348"/>
            <a:ext cx="8774275" cy="5142652"/>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9020" y="2097088"/>
            <a:ext cx="3048651" cy="2659704"/>
          </a:xfrm>
          <a:prstGeom prst="rect">
            <a:avLst/>
          </a:prstGeom>
        </p:spPr>
      </p:pic>
    </p:spTree>
    <p:extLst>
      <p:ext uri="{BB962C8B-B14F-4D97-AF65-F5344CB8AC3E}">
        <p14:creationId xmlns:p14="http://schemas.microsoft.com/office/powerpoint/2010/main" val="25668272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OOP – creating a class </a:t>
            </a:r>
            <a:r>
              <a:rPr lang="en-US" sz="2800" dirty="0" smtClean="0"/>
              <a:t>– fields </a:t>
            </a:r>
            <a:r>
              <a:rPr lang="en-US" dirty="0" smtClean="0"/>
              <a:t>– </a:t>
            </a:r>
            <a:r>
              <a:rPr lang="en-US" b="1" dirty="0" smtClean="0"/>
              <a:t>access Modifier</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60</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746" y="1730324"/>
            <a:ext cx="9482306" cy="5001065"/>
          </a:xfrm>
          <a:prstGeom prst="rect">
            <a:avLst/>
          </a:prstGeom>
        </p:spPr>
      </p:pic>
      <p:sp>
        <p:nvSpPr>
          <p:cNvPr id="5" name="Rectangle 4"/>
          <p:cNvSpPr/>
          <p:nvPr/>
        </p:nvSpPr>
        <p:spPr>
          <a:xfrm>
            <a:off x="7413674" y="5036234"/>
            <a:ext cx="576775" cy="126609"/>
          </a:xfrm>
          <a:prstGeom prst="rect">
            <a:avLst/>
          </a:prstGeom>
          <a:solidFill>
            <a:srgbClr val="EEEF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049831" y="5029199"/>
            <a:ext cx="576775" cy="126609"/>
          </a:xfrm>
          <a:prstGeom prst="rect">
            <a:avLst/>
          </a:prstGeom>
          <a:solidFill>
            <a:srgbClr val="EEEF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7443365" y="5162842"/>
            <a:ext cx="576775" cy="309489"/>
          </a:xfrm>
          <a:prstGeom prst="rect">
            <a:avLst/>
          </a:prstGeom>
          <a:solidFill>
            <a:srgbClr val="DDE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020140" y="5162842"/>
            <a:ext cx="576775" cy="309489"/>
          </a:xfrm>
          <a:prstGeom prst="rect">
            <a:avLst/>
          </a:prstGeom>
          <a:solidFill>
            <a:srgbClr val="DDE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flipH="1">
            <a:off x="8032652" y="5029199"/>
            <a:ext cx="3112" cy="597878"/>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2280540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fields -</a:t>
            </a:r>
            <a:r>
              <a:rPr lang="en-US" b="1" dirty="0" smtClean="0"/>
              <a:t>static</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61</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340" y="1858495"/>
            <a:ext cx="10355120" cy="4934639"/>
          </a:xfrm>
          <a:prstGeom prst="rect">
            <a:avLst/>
          </a:prstGeom>
        </p:spPr>
      </p:pic>
      <p:sp>
        <p:nvSpPr>
          <p:cNvPr id="5" name="Rectangle 4"/>
          <p:cNvSpPr/>
          <p:nvPr/>
        </p:nvSpPr>
        <p:spPr>
          <a:xfrm>
            <a:off x="7851970" y="5078437"/>
            <a:ext cx="2053883" cy="323557"/>
          </a:xfrm>
          <a:prstGeom prst="rect">
            <a:avLst/>
          </a:prstGeom>
          <a:solidFill>
            <a:srgbClr val="D4D4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latin typeface="Berlin Sans FB Demi" panose="020E0802020502020306" pitchFamily="34" charset="0"/>
                <a:cs typeface="Times New Roman" panose="02020603050405020304" pitchFamily="18" charset="0"/>
              </a:rPr>
              <a:t>accountNumber</a:t>
            </a:r>
            <a:endParaRPr lang="en-US" dirty="0">
              <a:solidFill>
                <a:schemeClr val="bg1"/>
              </a:solidFill>
              <a:latin typeface="Berlin Sans FB Demi" panose="020E0802020502020306" pitchFamily="34" charset="0"/>
              <a:cs typeface="Times New Roman" panose="02020603050405020304" pitchFamily="18" charset="0"/>
            </a:endParaRPr>
          </a:p>
        </p:txBody>
      </p:sp>
    </p:spTree>
    <p:extLst>
      <p:ext uri="{BB962C8B-B14F-4D97-AF65-F5344CB8AC3E}">
        <p14:creationId xmlns:p14="http://schemas.microsoft.com/office/powerpoint/2010/main" val="40227247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fields - </a:t>
            </a:r>
            <a:r>
              <a:rPr lang="en-US" b="1" dirty="0" smtClean="0"/>
              <a:t>static</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62</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389" y="1828800"/>
            <a:ext cx="9695115" cy="4888523"/>
          </a:xfrm>
          <a:prstGeom prst="rect">
            <a:avLst/>
          </a:prstGeom>
        </p:spPr>
      </p:pic>
      <p:sp>
        <p:nvSpPr>
          <p:cNvPr id="5" name="Rectangle 4"/>
          <p:cNvSpPr/>
          <p:nvPr/>
        </p:nvSpPr>
        <p:spPr>
          <a:xfrm>
            <a:off x="7849773" y="4867418"/>
            <a:ext cx="1744393" cy="633049"/>
          </a:xfrm>
          <a:prstGeom prst="rect">
            <a:avLst/>
          </a:prstGeom>
          <a:solidFill>
            <a:srgbClr val="AACA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Type </a:t>
            </a:r>
            <a:r>
              <a:rPr lang="en-US" b="1" dirty="0" err="1" smtClean="0">
                <a:solidFill>
                  <a:schemeClr val="bg1"/>
                </a:solidFill>
              </a:rPr>
              <a:t>fieldName</a:t>
            </a:r>
            <a:endParaRPr lang="en-US" b="1" dirty="0">
              <a:solidFill>
                <a:schemeClr val="bg1"/>
              </a:solidFill>
            </a:endParaRPr>
          </a:p>
        </p:txBody>
      </p:sp>
    </p:spTree>
    <p:extLst>
      <p:ext uri="{BB962C8B-B14F-4D97-AF65-F5344CB8AC3E}">
        <p14:creationId xmlns:p14="http://schemas.microsoft.com/office/powerpoint/2010/main" val="27924578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fields - </a:t>
            </a:r>
            <a:r>
              <a:rPr lang="en-US" b="1" dirty="0" smtClean="0"/>
              <a:t>static</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63</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2562" y="2579371"/>
            <a:ext cx="10383699" cy="3134162"/>
          </a:xfrm>
          <a:prstGeom prst="rect">
            <a:avLst/>
          </a:prstGeom>
        </p:spPr>
      </p:pic>
    </p:spTree>
    <p:extLst>
      <p:ext uri="{BB962C8B-B14F-4D97-AF65-F5344CB8AC3E}">
        <p14:creationId xmlns:p14="http://schemas.microsoft.com/office/powerpoint/2010/main" val="161896188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fields - </a:t>
            </a:r>
            <a:r>
              <a:rPr lang="en-US" b="1" dirty="0" smtClean="0"/>
              <a:t>static</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64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8509" y="2355408"/>
            <a:ext cx="5868901" cy="2230660"/>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879" y="2355408"/>
            <a:ext cx="4105166" cy="2005577"/>
          </a:xfrm>
          <a:prstGeom prst="rect">
            <a:avLst/>
          </a:prstGeom>
        </p:spPr>
      </p:pic>
    </p:spTree>
    <p:extLst>
      <p:ext uri="{BB962C8B-B14F-4D97-AF65-F5344CB8AC3E}">
        <p14:creationId xmlns:p14="http://schemas.microsoft.com/office/powerpoint/2010/main" val="373466494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fields - </a:t>
            </a:r>
            <a:r>
              <a:rPr lang="en-US" b="1" dirty="0" smtClean="0"/>
              <a:t>const</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65</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93" y="1871003"/>
            <a:ext cx="9314400" cy="4806020"/>
          </a:xfrm>
          <a:prstGeom prst="rect">
            <a:avLst/>
          </a:prstGeom>
        </p:spPr>
      </p:pic>
      <p:sp>
        <p:nvSpPr>
          <p:cNvPr id="5" name="Rectangle 4"/>
          <p:cNvSpPr/>
          <p:nvPr/>
        </p:nvSpPr>
        <p:spPr>
          <a:xfrm>
            <a:off x="7230794" y="5092505"/>
            <a:ext cx="1097280" cy="436098"/>
          </a:xfrm>
          <a:prstGeom prst="rect">
            <a:avLst/>
          </a:prstGeom>
          <a:solidFill>
            <a:srgbClr val="AACA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340305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fields - </a:t>
            </a:r>
            <a:r>
              <a:rPr lang="en-US" b="1" dirty="0" smtClean="0"/>
              <a:t>const</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66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0563" y="2097088"/>
            <a:ext cx="7667698" cy="2963308"/>
          </a:xfrm>
          <a:prstGeom prst="rect">
            <a:avLst/>
          </a:prstGeom>
        </p:spPr>
      </p:pic>
    </p:spTree>
    <p:extLst>
      <p:ext uri="{BB962C8B-B14F-4D97-AF65-F5344CB8AC3E}">
        <p14:creationId xmlns:p14="http://schemas.microsoft.com/office/powerpoint/2010/main" val="22161475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fields – </a:t>
            </a:r>
            <a:r>
              <a:rPr lang="en-US" b="1" dirty="0" smtClean="0"/>
              <a:t>read only</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67</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300" y="1970478"/>
            <a:ext cx="9184800" cy="4670977"/>
          </a:xfrm>
          <a:prstGeom prst="rect">
            <a:avLst/>
          </a:prstGeom>
        </p:spPr>
      </p:pic>
      <p:sp>
        <p:nvSpPr>
          <p:cNvPr id="5" name="Rectangle 4"/>
          <p:cNvSpPr/>
          <p:nvPr/>
        </p:nvSpPr>
        <p:spPr>
          <a:xfrm>
            <a:off x="7090117" y="5120640"/>
            <a:ext cx="1322363" cy="562708"/>
          </a:xfrm>
          <a:prstGeom prst="rect">
            <a:avLst/>
          </a:prstGeom>
          <a:solidFill>
            <a:srgbClr val="AACA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984790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fields – </a:t>
            </a:r>
            <a:r>
              <a:rPr lang="en-US" b="1" dirty="0" smtClean="0"/>
              <a:t>read only</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68</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6881" y="2097088"/>
            <a:ext cx="6535062" cy="4315427"/>
          </a:xfrm>
          <a:prstGeom prst="rect">
            <a:avLst/>
          </a:prstGeom>
        </p:spPr>
      </p:pic>
    </p:spTree>
    <p:extLst>
      <p:ext uri="{BB962C8B-B14F-4D97-AF65-F5344CB8AC3E}">
        <p14:creationId xmlns:p14="http://schemas.microsoft.com/office/powerpoint/2010/main" val="185415716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fields – </a:t>
            </a:r>
            <a:r>
              <a:rPr lang="en-US" b="1" dirty="0" smtClean="0"/>
              <a:t>read only</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69</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9347" y="2726375"/>
            <a:ext cx="8010130" cy="2211385"/>
          </a:xfrm>
          <a:prstGeom prst="rect">
            <a:avLst/>
          </a:prstGeom>
        </p:spPr>
      </p:pic>
    </p:spTree>
    <p:extLst>
      <p:ext uri="{BB962C8B-B14F-4D97-AF65-F5344CB8AC3E}">
        <p14:creationId xmlns:p14="http://schemas.microsoft.com/office/powerpoint/2010/main" val="3167157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7</a:t>
            </a:fld>
            <a:endParaRPr lang="en-US"/>
          </a:p>
        </p:txBody>
      </p:sp>
      <p:pic>
        <p:nvPicPr>
          <p:cNvPr id="6" name="Picture 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7991" y="2097088"/>
            <a:ext cx="5132842" cy="4534431"/>
          </a:xfrm>
          <a:prstGeom prst="rect">
            <a:avLst/>
          </a:prstGeom>
        </p:spPr>
      </p:pic>
    </p:spTree>
    <p:extLst>
      <p:ext uri="{BB962C8B-B14F-4D97-AF65-F5344CB8AC3E}">
        <p14:creationId xmlns:p14="http://schemas.microsoft.com/office/powerpoint/2010/main" val="151378739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 methods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70</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718" y="1838102"/>
            <a:ext cx="8986354" cy="4720286"/>
          </a:xfrm>
          <a:prstGeom prst="rect">
            <a:avLst/>
          </a:prstGeom>
        </p:spPr>
      </p:pic>
      <p:sp>
        <p:nvSpPr>
          <p:cNvPr id="5" name="Rectangle 4"/>
          <p:cNvSpPr/>
          <p:nvPr/>
        </p:nvSpPr>
        <p:spPr>
          <a:xfrm>
            <a:off x="7413674" y="5106572"/>
            <a:ext cx="1125415" cy="436099"/>
          </a:xfrm>
          <a:prstGeom prst="rect">
            <a:avLst/>
          </a:prstGeom>
          <a:solidFill>
            <a:srgbClr val="D4D4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129935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 methods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71</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271" y="1889155"/>
            <a:ext cx="10345594" cy="4652321"/>
          </a:xfrm>
          <a:prstGeom prst="rect">
            <a:avLst/>
          </a:prstGeom>
        </p:spPr>
      </p:pic>
      <p:sp>
        <p:nvSpPr>
          <p:cNvPr id="5" name="Rectangle 4"/>
          <p:cNvSpPr/>
          <p:nvPr/>
        </p:nvSpPr>
        <p:spPr>
          <a:xfrm>
            <a:off x="8004518" y="5106572"/>
            <a:ext cx="2299939" cy="647114"/>
          </a:xfrm>
          <a:prstGeom prst="rect">
            <a:avLst/>
          </a:prstGeom>
          <a:solidFill>
            <a:srgbClr val="EDF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Input values received by the method</a:t>
            </a:r>
            <a:endParaRPr lang="en-US" b="1" dirty="0">
              <a:solidFill>
                <a:schemeClr val="bg1"/>
              </a:solidFill>
            </a:endParaRPr>
          </a:p>
        </p:txBody>
      </p:sp>
    </p:spTree>
    <p:extLst>
      <p:ext uri="{BB962C8B-B14F-4D97-AF65-F5344CB8AC3E}">
        <p14:creationId xmlns:p14="http://schemas.microsoft.com/office/powerpoint/2010/main" val="138160384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OOP – creating a class </a:t>
            </a:r>
            <a:r>
              <a:rPr lang="en-US" sz="2400" dirty="0" smtClean="0"/>
              <a:t>– methods </a:t>
            </a:r>
            <a:r>
              <a:rPr lang="en-US" dirty="0" smtClean="0"/>
              <a:t>– </a:t>
            </a:r>
            <a:r>
              <a:rPr lang="en-US" b="1" dirty="0" smtClean="0"/>
              <a:t>Access Modifiers</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72</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609" y="1645919"/>
            <a:ext cx="9945858" cy="5105513"/>
          </a:xfrm>
          <a:prstGeom prst="rect">
            <a:avLst/>
          </a:prstGeom>
        </p:spPr>
      </p:pic>
      <p:sp>
        <p:nvSpPr>
          <p:cNvPr id="5" name="Rectangle 4"/>
          <p:cNvSpPr/>
          <p:nvPr/>
        </p:nvSpPr>
        <p:spPr>
          <a:xfrm>
            <a:off x="7723163" y="5190978"/>
            <a:ext cx="647114" cy="267287"/>
          </a:xfrm>
          <a:prstGeom prst="rect">
            <a:avLst/>
          </a:prstGeom>
          <a:solidFill>
            <a:srgbClr val="DDE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426549" y="5190978"/>
            <a:ext cx="647114" cy="267287"/>
          </a:xfrm>
          <a:prstGeom prst="rect">
            <a:avLst/>
          </a:prstGeom>
          <a:solidFill>
            <a:srgbClr val="DDE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7723163" y="4986337"/>
            <a:ext cx="647114" cy="176065"/>
          </a:xfrm>
          <a:prstGeom prst="rect">
            <a:avLst/>
          </a:prstGeom>
          <a:solidFill>
            <a:srgbClr val="EEEF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12261" y="4941168"/>
            <a:ext cx="647114" cy="176065"/>
          </a:xfrm>
          <a:prstGeom prst="rect">
            <a:avLst/>
          </a:prstGeom>
          <a:solidFill>
            <a:srgbClr val="EEEF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160994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 methods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73</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9143" y="2097088"/>
            <a:ext cx="7430537" cy="4134427"/>
          </a:xfrm>
          <a:prstGeom prst="rect">
            <a:avLst/>
          </a:prstGeom>
        </p:spPr>
      </p:pic>
    </p:spTree>
    <p:extLst>
      <p:ext uri="{BB962C8B-B14F-4D97-AF65-F5344CB8AC3E}">
        <p14:creationId xmlns:p14="http://schemas.microsoft.com/office/powerpoint/2010/main" val="121304924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OOP – creating a class </a:t>
            </a:r>
            <a:r>
              <a:rPr lang="en-US" sz="2800" dirty="0" smtClean="0"/>
              <a:t>– methods </a:t>
            </a:r>
            <a:r>
              <a:rPr lang="en-US" dirty="0" smtClean="0"/>
              <a:t>- </a:t>
            </a:r>
            <a:r>
              <a:rPr lang="en-US" b="1" dirty="0" smtClean="0"/>
              <a:t>encapsulation</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74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135" y="1740942"/>
            <a:ext cx="9578104" cy="4864645"/>
          </a:xfrm>
          <a:prstGeom prst="rect">
            <a:avLst/>
          </a:prstGeom>
        </p:spPr>
      </p:pic>
      <p:sp>
        <p:nvSpPr>
          <p:cNvPr id="5" name="Rectangle 4"/>
          <p:cNvSpPr/>
          <p:nvPr/>
        </p:nvSpPr>
        <p:spPr>
          <a:xfrm>
            <a:off x="7429499" y="4972050"/>
            <a:ext cx="1228726" cy="385763"/>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955244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solidFill>
                  <a:prstClr val="white"/>
                </a:solidFill>
              </a:rPr>
              <a:t>OOP – creating a class – methods </a:t>
            </a:r>
            <a:r>
              <a:rPr lang="en-US" dirty="0">
                <a:solidFill>
                  <a:prstClr val="white"/>
                </a:solidFill>
              </a:rPr>
              <a:t>- </a:t>
            </a:r>
            <a:r>
              <a:rPr lang="en-US" b="1" dirty="0">
                <a:solidFill>
                  <a:prstClr val="white"/>
                </a:solidFill>
              </a:rPr>
              <a:t>encapsulation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75</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2047" y="2097088"/>
            <a:ext cx="3973514" cy="2486173"/>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6195" y="2097088"/>
            <a:ext cx="2762636" cy="2562583"/>
          </a:xfrm>
          <a:prstGeom prst="rect">
            <a:avLst/>
          </a:prstGeom>
        </p:spPr>
      </p:pic>
      <p:pic>
        <p:nvPicPr>
          <p:cNvPr id="6" name="Picture 5"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9328" y="4828976"/>
            <a:ext cx="6030167" cy="1419423"/>
          </a:xfrm>
          <a:prstGeom prst="rect">
            <a:avLst/>
          </a:prstGeom>
        </p:spPr>
      </p:pic>
    </p:spTree>
    <p:extLst>
      <p:ext uri="{BB962C8B-B14F-4D97-AF65-F5344CB8AC3E}">
        <p14:creationId xmlns:p14="http://schemas.microsoft.com/office/powerpoint/2010/main" val="428197899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solidFill>
                  <a:prstClr val="white"/>
                </a:solidFill>
              </a:rPr>
              <a:t>OOP – creating a class – methods </a:t>
            </a:r>
            <a:r>
              <a:rPr lang="en-US" dirty="0">
                <a:solidFill>
                  <a:prstClr val="white"/>
                </a:solidFill>
              </a:rPr>
              <a:t>- </a:t>
            </a:r>
            <a:r>
              <a:rPr lang="en-US" b="1" dirty="0" smtClean="0">
                <a:solidFill>
                  <a:prstClr val="white"/>
                </a:solidFill>
              </a:rPr>
              <a:t>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76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85" y="1698198"/>
            <a:ext cx="9944815" cy="5074074"/>
          </a:xfrm>
          <a:prstGeom prst="rect">
            <a:avLst/>
          </a:prstGeom>
        </p:spPr>
      </p:pic>
      <p:sp>
        <p:nvSpPr>
          <p:cNvPr id="5" name="Rectangle 4"/>
          <p:cNvSpPr/>
          <p:nvPr/>
        </p:nvSpPr>
        <p:spPr>
          <a:xfrm>
            <a:off x="7800975" y="5100638"/>
            <a:ext cx="585788" cy="371475"/>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7515224" y="5100638"/>
            <a:ext cx="242887" cy="371475"/>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258175" y="4943475"/>
            <a:ext cx="528638" cy="342900"/>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467978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solidFill>
                  <a:prstClr val="white"/>
                </a:solidFill>
              </a:rPr>
              <a:t>OOP – creating a class – methods </a:t>
            </a:r>
            <a:r>
              <a:rPr lang="en-US" dirty="0">
                <a:solidFill>
                  <a:prstClr val="white"/>
                </a:solidFill>
              </a:rPr>
              <a:t>- </a:t>
            </a:r>
            <a:r>
              <a:rPr lang="en-US" b="1" dirty="0">
                <a:solidFill>
                  <a:prstClr val="white"/>
                </a:solidFill>
              </a:rPr>
              <a:t>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77</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2909" y="2255949"/>
            <a:ext cx="6263006" cy="3627325"/>
          </a:xfrm>
          <a:prstGeom prst="rect">
            <a:avLst/>
          </a:prstGeom>
        </p:spPr>
      </p:pic>
    </p:spTree>
    <p:extLst>
      <p:ext uri="{BB962C8B-B14F-4D97-AF65-F5344CB8AC3E}">
        <p14:creationId xmlns:p14="http://schemas.microsoft.com/office/powerpoint/2010/main" val="293753607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200" dirty="0">
                <a:solidFill>
                  <a:prstClr val="white"/>
                </a:solidFill>
              </a:rPr>
              <a:t>OOP – creating a class – methods </a:t>
            </a:r>
            <a:r>
              <a:rPr lang="en-US" sz="2000" dirty="0" smtClean="0">
                <a:solidFill>
                  <a:prstClr val="white"/>
                </a:solidFill>
              </a:rPr>
              <a:t>–</a:t>
            </a:r>
            <a:r>
              <a:rPr lang="en-US" dirty="0" smtClean="0">
                <a:solidFill>
                  <a:prstClr val="white"/>
                </a:solidFill>
              </a:rPr>
              <a:t> </a:t>
            </a:r>
            <a:r>
              <a:rPr lang="en-US" b="1" dirty="0" smtClean="0">
                <a:solidFill>
                  <a:prstClr val="white"/>
                </a:solidFill>
              </a:rPr>
              <a:t>local variables &amp; parameters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78</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205" y="2097087"/>
            <a:ext cx="9935876" cy="4503737"/>
          </a:xfrm>
          <a:prstGeom prst="rect">
            <a:avLst/>
          </a:prstGeom>
        </p:spPr>
      </p:pic>
      <p:sp>
        <p:nvSpPr>
          <p:cNvPr id="5" name="Rectangle 4"/>
          <p:cNvSpPr/>
          <p:nvPr/>
        </p:nvSpPr>
        <p:spPr>
          <a:xfrm>
            <a:off x="7715250" y="5100638"/>
            <a:ext cx="1228725" cy="782636"/>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64793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200" dirty="0">
                <a:solidFill>
                  <a:prstClr val="white"/>
                </a:solidFill>
              </a:rPr>
              <a:t>OOP – creating a class – methods </a:t>
            </a:r>
            <a:r>
              <a:rPr lang="en-US" sz="2000" dirty="0">
                <a:solidFill>
                  <a:prstClr val="white"/>
                </a:solidFill>
              </a:rPr>
              <a:t>–</a:t>
            </a:r>
            <a:r>
              <a:rPr lang="en-US" dirty="0">
                <a:solidFill>
                  <a:prstClr val="white"/>
                </a:solidFill>
              </a:rPr>
              <a:t> </a:t>
            </a:r>
            <a:r>
              <a:rPr lang="en-US" b="1" dirty="0">
                <a:solidFill>
                  <a:prstClr val="white"/>
                </a:solidFill>
              </a:rPr>
              <a:t>local variables &amp; parameters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79</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306" y="1661758"/>
            <a:ext cx="10136015" cy="5077534"/>
          </a:xfrm>
          <a:prstGeom prst="rect">
            <a:avLst/>
          </a:prstGeom>
        </p:spPr>
      </p:pic>
      <p:sp>
        <p:nvSpPr>
          <p:cNvPr id="5" name="Rectangle 4"/>
          <p:cNvSpPr/>
          <p:nvPr/>
        </p:nvSpPr>
        <p:spPr>
          <a:xfrm>
            <a:off x="7815263" y="5243513"/>
            <a:ext cx="1128713" cy="414337"/>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09459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8</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7511" y="2097088"/>
            <a:ext cx="8973802" cy="4229690"/>
          </a:xfrm>
          <a:prstGeom prst="rect">
            <a:avLst/>
          </a:prstGeom>
        </p:spPr>
      </p:pic>
    </p:spTree>
    <p:extLst>
      <p:ext uri="{BB962C8B-B14F-4D97-AF65-F5344CB8AC3E}">
        <p14:creationId xmlns:p14="http://schemas.microsoft.com/office/powerpoint/2010/main" val="252415918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methods - </a:t>
            </a:r>
            <a:r>
              <a:rPr lang="en-US" b="1" dirty="0" smtClean="0"/>
              <a:t>this</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80</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164" y="1705859"/>
            <a:ext cx="9374186" cy="5025148"/>
          </a:xfrm>
          <a:prstGeom prst="rect">
            <a:avLst/>
          </a:prstGeom>
        </p:spPr>
      </p:pic>
      <p:sp>
        <p:nvSpPr>
          <p:cNvPr id="5" name="Rectangle 4"/>
          <p:cNvSpPr/>
          <p:nvPr/>
        </p:nvSpPr>
        <p:spPr>
          <a:xfrm>
            <a:off x="7300913" y="5014913"/>
            <a:ext cx="1085850" cy="185737"/>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94344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methods - </a:t>
            </a:r>
            <a:r>
              <a:rPr lang="en-US" b="1" dirty="0" smtClean="0"/>
              <a:t>this</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81</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7187" y="2666931"/>
            <a:ext cx="6774449" cy="2005081"/>
          </a:xfrm>
          <a:prstGeom prst="rect">
            <a:avLst/>
          </a:prstGeom>
        </p:spPr>
      </p:pic>
    </p:spTree>
    <p:extLst>
      <p:ext uri="{BB962C8B-B14F-4D97-AF65-F5344CB8AC3E}">
        <p14:creationId xmlns:p14="http://schemas.microsoft.com/office/powerpoint/2010/main" val="227555972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methods - </a:t>
            </a:r>
            <a:r>
              <a:rPr lang="en-US" b="1" dirty="0" smtClean="0"/>
              <a:t>static</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82</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298" y="1753647"/>
            <a:ext cx="10148023" cy="4985647"/>
          </a:xfrm>
          <a:prstGeom prst="rect">
            <a:avLst/>
          </a:prstGeom>
        </p:spPr>
      </p:pic>
      <p:sp>
        <p:nvSpPr>
          <p:cNvPr id="5" name="Rectangle 4"/>
          <p:cNvSpPr/>
          <p:nvPr/>
        </p:nvSpPr>
        <p:spPr>
          <a:xfrm>
            <a:off x="7658100" y="5143500"/>
            <a:ext cx="1271588" cy="414338"/>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762192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methods - </a:t>
            </a:r>
            <a:r>
              <a:rPr lang="en-US" b="1" dirty="0" smtClean="0"/>
              <a:t>static</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83</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113" y="1642703"/>
            <a:ext cx="10402752" cy="5144218"/>
          </a:xfrm>
          <a:prstGeom prst="rect">
            <a:avLst/>
          </a:prstGeom>
        </p:spPr>
      </p:pic>
      <p:sp>
        <p:nvSpPr>
          <p:cNvPr id="5" name="Rectangle 4"/>
          <p:cNvSpPr/>
          <p:nvPr/>
        </p:nvSpPr>
        <p:spPr>
          <a:xfrm>
            <a:off x="8108156" y="5237413"/>
            <a:ext cx="1171575" cy="228600"/>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108156" y="5022450"/>
            <a:ext cx="1042987" cy="214313"/>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46934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smtClean="0"/>
              <a:t>– methods - </a:t>
            </a:r>
            <a:r>
              <a:rPr lang="en-US" b="1" dirty="0" smtClean="0"/>
              <a:t>static</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84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354" y="2209653"/>
            <a:ext cx="4701373" cy="2433651"/>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7576" y="2209653"/>
            <a:ext cx="6021580" cy="1590822"/>
          </a:xfrm>
          <a:prstGeom prst="rect">
            <a:avLst/>
          </a:prstGeom>
        </p:spPr>
      </p:pic>
      <p:pic>
        <p:nvPicPr>
          <p:cNvPr id="6" name="Picture 5"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45801" y="4755869"/>
            <a:ext cx="7497221" cy="1914792"/>
          </a:xfrm>
          <a:prstGeom prst="rect">
            <a:avLst/>
          </a:prstGeom>
        </p:spPr>
      </p:pic>
    </p:spTree>
    <p:extLst>
      <p:ext uri="{BB962C8B-B14F-4D97-AF65-F5344CB8AC3E}">
        <p14:creationId xmlns:p14="http://schemas.microsoft.com/office/powerpoint/2010/main" val="182739420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100" dirty="0" smtClean="0"/>
              <a:t>OOP – creating a class </a:t>
            </a:r>
            <a:r>
              <a:rPr lang="en-US" sz="1100" dirty="0"/>
              <a:t>– methods </a:t>
            </a:r>
            <a:r>
              <a:rPr lang="en-US" dirty="0" smtClean="0"/>
              <a:t>- </a:t>
            </a:r>
            <a:r>
              <a:rPr lang="en-US" b="1" dirty="0" smtClean="0"/>
              <a:t>Object </a:t>
            </a:r>
            <a:r>
              <a:rPr lang="en-US" b="1" dirty="0"/>
              <a:t>reference as Arguments</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85</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888" y="1762191"/>
            <a:ext cx="9612125" cy="4970217"/>
          </a:xfrm>
          <a:prstGeom prst="rect">
            <a:avLst/>
          </a:prstGeom>
        </p:spPr>
      </p:pic>
      <p:sp>
        <p:nvSpPr>
          <p:cNvPr id="5" name="Rectangle 4"/>
          <p:cNvSpPr/>
          <p:nvPr/>
        </p:nvSpPr>
        <p:spPr>
          <a:xfrm>
            <a:off x="7372350" y="5200650"/>
            <a:ext cx="1328738" cy="371475"/>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812733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100" dirty="0">
                <a:solidFill>
                  <a:prstClr val="white"/>
                </a:solidFill>
              </a:rPr>
              <a:t>OOP – creating a class – methods </a:t>
            </a:r>
            <a:r>
              <a:rPr lang="en-US" dirty="0">
                <a:solidFill>
                  <a:prstClr val="white"/>
                </a:solidFill>
              </a:rPr>
              <a:t>- </a:t>
            </a:r>
            <a:r>
              <a:rPr lang="en-US" b="1" dirty="0">
                <a:solidFill>
                  <a:prstClr val="white"/>
                </a:solidFill>
              </a:rPr>
              <a:t>Object reference as Arguments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86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413" y="2328779"/>
            <a:ext cx="9542568" cy="1414546"/>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1413" y="4196919"/>
            <a:ext cx="7334125" cy="1105760"/>
          </a:xfrm>
          <a:prstGeom prst="rect">
            <a:avLst/>
          </a:prstGeom>
        </p:spPr>
      </p:pic>
      <p:cxnSp>
        <p:nvCxnSpPr>
          <p:cNvPr id="7" name="Curved Connector 6"/>
          <p:cNvCxnSpPr/>
          <p:nvPr/>
        </p:nvCxnSpPr>
        <p:spPr>
          <a:xfrm rot="5400000">
            <a:off x="5729288" y="4786312"/>
            <a:ext cx="85725" cy="1270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Curved Connector 8"/>
          <p:cNvCxnSpPr/>
          <p:nvPr/>
        </p:nvCxnSpPr>
        <p:spPr>
          <a:xfrm rot="5400000" flipH="1" flipV="1">
            <a:off x="4663678" y="3432572"/>
            <a:ext cx="1937544" cy="292101"/>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1" name="Curved Connector 10"/>
          <p:cNvCxnSpPr/>
          <p:nvPr/>
        </p:nvCxnSpPr>
        <p:spPr>
          <a:xfrm rot="5400000" flipH="1" flipV="1">
            <a:off x="5713863" y="3432572"/>
            <a:ext cx="1937544" cy="292101"/>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2" name="Curved Connector 11"/>
          <p:cNvCxnSpPr/>
          <p:nvPr/>
        </p:nvCxnSpPr>
        <p:spPr>
          <a:xfrm rot="5400000" flipH="1" flipV="1">
            <a:off x="7138582" y="3058040"/>
            <a:ext cx="1937543" cy="1041169"/>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72385197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t>OOP – creating a class </a:t>
            </a:r>
            <a:r>
              <a:rPr lang="en-US" sz="2000" dirty="0"/>
              <a:t>– </a:t>
            </a:r>
            <a:r>
              <a:rPr lang="en-US" sz="2000" dirty="0" smtClean="0"/>
              <a:t>methods </a:t>
            </a:r>
            <a:r>
              <a:rPr lang="en-US" dirty="0" smtClean="0"/>
              <a:t>- </a:t>
            </a:r>
            <a:r>
              <a:rPr lang="en-US" b="1" dirty="0" smtClean="0"/>
              <a:t>Default </a:t>
            </a:r>
            <a:r>
              <a:rPr lang="en-US" b="1" dirty="0"/>
              <a:t>Arguments</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87</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435" y="1728054"/>
            <a:ext cx="9930234" cy="5001359"/>
          </a:xfrm>
          <a:prstGeom prst="rect">
            <a:avLst/>
          </a:prstGeom>
        </p:spPr>
      </p:pic>
      <p:sp>
        <p:nvSpPr>
          <p:cNvPr id="5" name="Rectangle 4"/>
          <p:cNvSpPr/>
          <p:nvPr/>
        </p:nvSpPr>
        <p:spPr>
          <a:xfrm>
            <a:off x="7572375" y="5200650"/>
            <a:ext cx="1157288" cy="400050"/>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340733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prstClr val="white"/>
                </a:solidFill>
              </a:rPr>
              <a:t>OOP – creating a class – methods </a:t>
            </a:r>
            <a:r>
              <a:rPr lang="en-US" dirty="0">
                <a:solidFill>
                  <a:prstClr val="white"/>
                </a:solidFill>
              </a:rPr>
              <a:t>- </a:t>
            </a:r>
            <a:r>
              <a:rPr lang="en-US" b="1" dirty="0">
                <a:solidFill>
                  <a:prstClr val="white"/>
                </a:solidFill>
              </a:rPr>
              <a:t>Default Arguments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88</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413" y="2097087"/>
            <a:ext cx="5755228" cy="4151311"/>
          </a:xfrm>
          <a:prstGeom prst="rect">
            <a:avLst/>
          </a:prstGeom>
        </p:spPr>
      </p:pic>
      <p:pic>
        <p:nvPicPr>
          <p:cNvPr id="6" name="Picture 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9246" y="2097087"/>
            <a:ext cx="3302619" cy="1179507"/>
          </a:xfrm>
          <a:prstGeom prst="rect">
            <a:avLst/>
          </a:prstGeom>
        </p:spPr>
      </p:pic>
    </p:spTree>
    <p:extLst>
      <p:ext uri="{BB962C8B-B14F-4D97-AF65-F5344CB8AC3E}">
        <p14:creationId xmlns:p14="http://schemas.microsoft.com/office/powerpoint/2010/main" val="86551059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OOP – creating a class </a:t>
            </a:r>
            <a:r>
              <a:rPr lang="en-US" sz="2400" dirty="0"/>
              <a:t>– </a:t>
            </a:r>
            <a:r>
              <a:rPr lang="en-US" sz="2400" dirty="0" smtClean="0"/>
              <a:t>methods </a:t>
            </a:r>
            <a:r>
              <a:rPr lang="en-US" dirty="0" smtClean="0"/>
              <a:t>- </a:t>
            </a:r>
            <a:r>
              <a:rPr lang="en-US" b="1" dirty="0"/>
              <a:t>Named Arguments</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89</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669" y="1885611"/>
            <a:ext cx="9754961" cy="4858428"/>
          </a:xfrm>
          <a:prstGeom prst="rect">
            <a:avLst/>
          </a:prstGeom>
        </p:spPr>
      </p:pic>
      <p:sp>
        <p:nvSpPr>
          <p:cNvPr id="5" name="Rectangle 4"/>
          <p:cNvSpPr/>
          <p:nvPr/>
        </p:nvSpPr>
        <p:spPr>
          <a:xfrm>
            <a:off x="7829550" y="5243513"/>
            <a:ext cx="1457325" cy="639761"/>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9403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9</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517" y="1898788"/>
            <a:ext cx="10014804" cy="4755231"/>
          </a:xfrm>
          <a:prstGeom prst="rect">
            <a:avLst/>
          </a:prstGeom>
        </p:spPr>
      </p:pic>
    </p:spTree>
    <p:extLst>
      <p:ext uri="{BB962C8B-B14F-4D97-AF65-F5344CB8AC3E}">
        <p14:creationId xmlns:p14="http://schemas.microsoft.com/office/powerpoint/2010/main" val="238730700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solidFill>
                  <a:prstClr val="white"/>
                </a:solidFill>
              </a:rPr>
              <a:t>OOP – creating a class – methods </a:t>
            </a:r>
            <a:r>
              <a:rPr lang="en-US" dirty="0">
                <a:solidFill>
                  <a:prstClr val="white"/>
                </a:solidFill>
              </a:rPr>
              <a:t>- </a:t>
            </a:r>
            <a:r>
              <a:rPr lang="en-US" b="1" dirty="0">
                <a:solidFill>
                  <a:prstClr val="white"/>
                </a:solidFill>
              </a:rPr>
              <a:t>Named Arguments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90</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4809" y="2624049"/>
            <a:ext cx="6460078" cy="2147976"/>
          </a:xfrm>
          <a:prstGeom prst="rect">
            <a:avLst/>
          </a:prstGeom>
        </p:spPr>
      </p:pic>
    </p:spTree>
    <p:extLst>
      <p:ext uri="{BB962C8B-B14F-4D97-AF65-F5344CB8AC3E}">
        <p14:creationId xmlns:p14="http://schemas.microsoft.com/office/powerpoint/2010/main" val="122327421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OOP – creating a class </a:t>
            </a:r>
            <a:r>
              <a:rPr lang="en-US" sz="2800" dirty="0" smtClean="0"/>
              <a:t>– methods </a:t>
            </a:r>
            <a:r>
              <a:rPr lang="en-US" dirty="0" smtClean="0"/>
              <a:t>- </a:t>
            </a:r>
            <a:r>
              <a:rPr lang="en-US" b="1" dirty="0" smtClean="0"/>
              <a:t>overloading</a:t>
            </a:r>
            <a:endParaRPr lang="en-US" b="1" dirty="0"/>
          </a:p>
        </p:txBody>
      </p:sp>
      <p:sp>
        <p:nvSpPr>
          <p:cNvPr id="4" name="Slide Number Placeholder 3"/>
          <p:cNvSpPr>
            <a:spLocks noGrp="1"/>
          </p:cNvSpPr>
          <p:nvPr>
            <p:ph type="sldNum" sz="quarter" idx="12"/>
          </p:nvPr>
        </p:nvSpPr>
        <p:spPr/>
        <p:txBody>
          <a:bodyPr/>
          <a:lstStyle/>
          <a:p>
            <a:fld id="{A25C531F-6EED-4E34-9F10-BB95A8A1F69A}" type="slidenum">
              <a:rPr lang="en-US" smtClean="0"/>
              <a:t>91</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850" y="1757363"/>
            <a:ext cx="10009735" cy="4986701"/>
          </a:xfrm>
          <a:prstGeom prst="rect">
            <a:avLst/>
          </a:prstGeom>
        </p:spPr>
      </p:pic>
      <p:sp>
        <p:nvSpPr>
          <p:cNvPr id="5" name="Rectangle 4"/>
          <p:cNvSpPr/>
          <p:nvPr/>
        </p:nvSpPr>
        <p:spPr>
          <a:xfrm>
            <a:off x="7600950" y="5000625"/>
            <a:ext cx="1385888" cy="685800"/>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539553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solidFill>
                  <a:prstClr val="white"/>
                </a:solidFill>
              </a:rPr>
              <a:t>OOP – creating a class – methods </a:t>
            </a:r>
            <a:r>
              <a:rPr lang="en-US" dirty="0">
                <a:solidFill>
                  <a:prstClr val="white"/>
                </a:solidFill>
              </a:rPr>
              <a:t>- </a:t>
            </a:r>
            <a:r>
              <a:rPr lang="en-US" b="1" dirty="0">
                <a:solidFill>
                  <a:prstClr val="white"/>
                </a:solidFill>
              </a:rPr>
              <a:t>overloading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92</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636" y="2097088"/>
            <a:ext cx="4582395" cy="3277475"/>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0789" y="2092325"/>
            <a:ext cx="4746622" cy="3282238"/>
          </a:xfrm>
          <a:prstGeom prst="rect">
            <a:avLst/>
          </a:prstGeom>
        </p:spPr>
      </p:pic>
    </p:spTree>
    <p:extLst>
      <p:ext uri="{BB962C8B-B14F-4D97-AF65-F5344CB8AC3E}">
        <p14:creationId xmlns:p14="http://schemas.microsoft.com/office/powerpoint/2010/main" val="111596816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 class </a:t>
            </a:r>
            <a:r>
              <a:rPr lang="en-US" dirty="0"/>
              <a:t>– methods </a:t>
            </a:r>
            <a:r>
              <a:rPr lang="en-US" dirty="0" smtClean="0"/>
              <a:t>-</a:t>
            </a:r>
            <a:r>
              <a:rPr lang="en-US" b="1" dirty="0" smtClean="0"/>
              <a:t>Parameter </a:t>
            </a:r>
            <a:r>
              <a:rPr lang="en-US" b="1" dirty="0"/>
              <a:t>Modifiers - </a:t>
            </a:r>
            <a:r>
              <a:rPr lang="en-US" b="1" dirty="0">
                <a:solidFill>
                  <a:schemeClr val="bg2">
                    <a:lumMod val="50000"/>
                  </a:schemeClr>
                </a:solidFill>
              </a:rPr>
              <a:t>Default</a:t>
            </a:r>
            <a:endParaRPr lang="en-US" b="1" dirty="0">
              <a:solidFill>
                <a:schemeClr val="bg2">
                  <a:lumMod val="50000"/>
                </a:schemeClr>
              </a:solidFill>
            </a:endParaRPr>
          </a:p>
        </p:txBody>
      </p:sp>
      <p:sp>
        <p:nvSpPr>
          <p:cNvPr id="4" name="Slide Number Placeholder 3"/>
          <p:cNvSpPr>
            <a:spLocks noGrp="1"/>
          </p:cNvSpPr>
          <p:nvPr>
            <p:ph type="sldNum" sz="quarter" idx="12"/>
          </p:nvPr>
        </p:nvSpPr>
        <p:spPr/>
        <p:txBody>
          <a:bodyPr/>
          <a:lstStyle/>
          <a:p>
            <a:fld id="{A25C531F-6EED-4E34-9F10-BB95A8A1F69A}" type="slidenum">
              <a:rPr lang="en-US" smtClean="0"/>
              <a:t>93</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7669" y="2112409"/>
            <a:ext cx="7773485" cy="3953427"/>
          </a:xfrm>
          <a:prstGeom prst="rect">
            <a:avLst/>
          </a:prstGeom>
        </p:spPr>
      </p:pic>
    </p:spTree>
    <p:extLst>
      <p:ext uri="{BB962C8B-B14F-4D97-AF65-F5344CB8AC3E}">
        <p14:creationId xmlns:p14="http://schemas.microsoft.com/office/powerpoint/2010/main" val="346117106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prstClr val="white"/>
                </a:solidFill>
              </a:rPr>
              <a:t>OOP – creating a class – methods -</a:t>
            </a:r>
            <a:r>
              <a:rPr lang="en-US" b="1" dirty="0">
                <a:solidFill>
                  <a:prstClr val="white"/>
                </a:solidFill>
              </a:rPr>
              <a:t>Parameter Modifiers - </a:t>
            </a:r>
            <a:r>
              <a:rPr lang="en-US" b="1" dirty="0">
                <a:solidFill>
                  <a:srgbClr val="134770">
                    <a:lumMod val="50000"/>
                  </a:srgbClr>
                </a:solidFill>
              </a:rPr>
              <a:t>Default</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94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838" y="1837276"/>
            <a:ext cx="9621907" cy="4848320"/>
          </a:xfrm>
          <a:prstGeom prst="rect">
            <a:avLst/>
          </a:prstGeom>
        </p:spPr>
      </p:pic>
      <p:sp>
        <p:nvSpPr>
          <p:cNvPr id="5" name="Rectangle 4"/>
          <p:cNvSpPr/>
          <p:nvPr/>
        </p:nvSpPr>
        <p:spPr>
          <a:xfrm>
            <a:off x="7120944" y="5440078"/>
            <a:ext cx="1443038" cy="554036"/>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385388" y="5154328"/>
            <a:ext cx="357188" cy="562768"/>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801905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prstClr val="white"/>
                </a:solidFill>
              </a:rPr>
              <a:t>OOP – creating a class – methods -</a:t>
            </a:r>
            <a:r>
              <a:rPr lang="en-US" b="1" dirty="0">
                <a:solidFill>
                  <a:prstClr val="white"/>
                </a:solidFill>
              </a:rPr>
              <a:t>Parameter Modifiers - </a:t>
            </a:r>
            <a:r>
              <a:rPr lang="en-US" b="1" dirty="0">
                <a:solidFill>
                  <a:srgbClr val="134770">
                    <a:lumMod val="50000"/>
                  </a:srgbClr>
                </a:solidFill>
              </a:rPr>
              <a:t>Default</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95</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4844" y="2510953"/>
            <a:ext cx="3839111" cy="3372321"/>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1413" y="2510953"/>
            <a:ext cx="4957358" cy="1908647"/>
          </a:xfrm>
          <a:prstGeom prst="rect">
            <a:avLst/>
          </a:prstGeom>
        </p:spPr>
      </p:pic>
      <p:sp>
        <p:nvSpPr>
          <p:cNvPr id="6" name="Rectangle 5"/>
          <p:cNvSpPr/>
          <p:nvPr/>
        </p:nvSpPr>
        <p:spPr>
          <a:xfrm>
            <a:off x="6954982" y="2867891"/>
            <a:ext cx="1607127"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213484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prstClr val="white"/>
                </a:solidFill>
              </a:rPr>
              <a:t>OOP – creating a class – methods -</a:t>
            </a:r>
            <a:r>
              <a:rPr lang="en-US" b="1" dirty="0">
                <a:solidFill>
                  <a:prstClr val="white"/>
                </a:solidFill>
              </a:rPr>
              <a:t>Parameter Modifiers - </a:t>
            </a:r>
            <a:r>
              <a:rPr lang="en-US" b="1" dirty="0" smtClean="0">
                <a:solidFill>
                  <a:srgbClr val="134770">
                    <a:lumMod val="50000"/>
                  </a:srgbClr>
                </a:solidFill>
              </a:rPr>
              <a:t>ref</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96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214" y="1870364"/>
            <a:ext cx="9225789" cy="4987636"/>
          </a:xfrm>
          <a:prstGeom prst="rect">
            <a:avLst/>
          </a:prstGeom>
        </p:spPr>
      </p:pic>
      <p:sp>
        <p:nvSpPr>
          <p:cNvPr id="5" name="Rectangle 4"/>
          <p:cNvSpPr/>
          <p:nvPr/>
        </p:nvSpPr>
        <p:spPr>
          <a:xfrm>
            <a:off x="7315200" y="5209309"/>
            <a:ext cx="1025236" cy="374073"/>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809176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prstClr val="white"/>
                </a:solidFill>
              </a:rPr>
              <a:t>OOP – creating a class – methods -</a:t>
            </a:r>
            <a:r>
              <a:rPr lang="en-US" b="1" dirty="0">
                <a:solidFill>
                  <a:prstClr val="white"/>
                </a:solidFill>
              </a:rPr>
              <a:t>Parameter Modifiers - </a:t>
            </a:r>
            <a:r>
              <a:rPr lang="en-US" b="1" dirty="0" smtClean="0">
                <a:solidFill>
                  <a:srgbClr val="134770">
                    <a:lumMod val="50000"/>
                  </a:srgbClr>
                </a:solidFill>
              </a:rPr>
              <a:t>ref</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97</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7210" y="2299257"/>
            <a:ext cx="3839111" cy="3381847"/>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565" y="2299256"/>
            <a:ext cx="5479758" cy="2217325"/>
          </a:xfrm>
          <a:prstGeom prst="rect">
            <a:avLst/>
          </a:prstGeom>
        </p:spPr>
      </p:pic>
    </p:spTree>
    <p:extLst>
      <p:ext uri="{BB962C8B-B14F-4D97-AF65-F5344CB8AC3E}">
        <p14:creationId xmlns:p14="http://schemas.microsoft.com/office/powerpoint/2010/main" val="203448609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prstClr val="white"/>
                </a:solidFill>
              </a:rPr>
              <a:t>OOP – creating a class – methods -</a:t>
            </a:r>
            <a:r>
              <a:rPr lang="en-US" b="1" dirty="0">
                <a:solidFill>
                  <a:prstClr val="white"/>
                </a:solidFill>
              </a:rPr>
              <a:t>Parameter Modifiers - </a:t>
            </a:r>
            <a:r>
              <a:rPr lang="en-US" b="1" dirty="0" smtClean="0">
                <a:solidFill>
                  <a:srgbClr val="134770">
                    <a:lumMod val="50000"/>
                  </a:srgbClr>
                </a:solidFill>
              </a:rPr>
              <a:t>out</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98</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254" y="1923407"/>
            <a:ext cx="9379527" cy="4823757"/>
          </a:xfrm>
          <a:prstGeom prst="rect">
            <a:avLst/>
          </a:prstGeom>
        </p:spPr>
      </p:pic>
      <p:sp>
        <p:nvSpPr>
          <p:cNvPr id="5" name="Rectangle 4"/>
          <p:cNvSpPr/>
          <p:nvPr/>
        </p:nvSpPr>
        <p:spPr>
          <a:xfrm>
            <a:off x="7218218" y="5140037"/>
            <a:ext cx="1052946" cy="318655"/>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316046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prstClr val="white"/>
                </a:solidFill>
              </a:rPr>
              <a:t>OOP – creating a class – methods -</a:t>
            </a:r>
            <a:r>
              <a:rPr lang="en-US" b="1" dirty="0">
                <a:solidFill>
                  <a:prstClr val="white"/>
                </a:solidFill>
              </a:rPr>
              <a:t>Parameter Modifiers - </a:t>
            </a:r>
            <a:r>
              <a:rPr lang="en-US" b="1" dirty="0" smtClean="0">
                <a:solidFill>
                  <a:srgbClr val="134770">
                    <a:lumMod val="50000"/>
                  </a:srgbClr>
                </a:solidFill>
              </a:rPr>
              <a:t>out</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99</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7894" y="2304020"/>
            <a:ext cx="3743847" cy="3372321"/>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1412" y="2304019"/>
            <a:ext cx="4899170" cy="2339903"/>
          </a:xfrm>
          <a:prstGeom prst="rect">
            <a:avLst/>
          </a:prstGeom>
        </p:spPr>
      </p:pic>
      <p:sp>
        <p:nvSpPr>
          <p:cNvPr id="6" name="Up Arrow 5"/>
          <p:cNvSpPr/>
          <p:nvPr/>
        </p:nvSpPr>
        <p:spPr>
          <a:xfrm>
            <a:off x="8728363" y="2493818"/>
            <a:ext cx="180109" cy="249382"/>
          </a:xfrm>
          <a:prstGeom prst="upArrow">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own Arrow 7"/>
          <p:cNvSpPr/>
          <p:nvPr/>
        </p:nvSpPr>
        <p:spPr>
          <a:xfrm>
            <a:off x="3837709" y="2743200"/>
            <a:ext cx="249382" cy="374073"/>
          </a:xfrm>
          <a:prstGeom prst="downArrow">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75734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2555</TotalTime>
  <Words>1646</Words>
  <Application>Microsoft Office PowerPoint</Application>
  <PresentationFormat>Widescreen</PresentationFormat>
  <Paragraphs>312</Paragraphs>
  <Slides>109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109</vt:i4>
      </vt:variant>
    </vt:vector>
  </HeadingPairs>
  <TitlesOfParts>
    <vt:vector size="116" baseType="lpstr">
      <vt:lpstr>Arial</vt:lpstr>
      <vt:lpstr>Berlin Sans FB Demi</vt:lpstr>
      <vt:lpstr>Calibri</vt:lpstr>
      <vt:lpstr>Times New Roman</vt:lpstr>
      <vt:lpstr>Trebuchet MS</vt:lpstr>
      <vt:lpstr>Tw Cen MT</vt:lpstr>
      <vt:lpstr>Circuit</vt:lpstr>
      <vt:lpstr>Full C# by Fakhr</vt:lpstr>
      <vt:lpstr>High &amp; low level methods</vt:lpstr>
      <vt:lpstr>Our code problems</vt:lpstr>
      <vt:lpstr>Our code problems</vt:lpstr>
      <vt:lpstr>Our code problems</vt:lpstr>
      <vt:lpstr>Our code problems</vt:lpstr>
      <vt:lpstr>Our code problems</vt:lpstr>
      <vt:lpstr>Our code problems</vt:lpstr>
      <vt:lpstr>Our code problems</vt:lpstr>
      <vt:lpstr>Our code problems</vt:lpstr>
      <vt:lpstr>Object oriented programing</vt:lpstr>
      <vt:lpstr>Object oriented programing</vt:lpstr>
      <vt:lpstr>Object oriented programing</vt:lpstr>
      <vt:lpstr>Object oriented programing</vt:lpstr>
      <vt:lpstr>Object oriented programing</vt:lpstr>
      <vt:lpstr>Object oriented programing</vt:lpstr>
      <vt:lpstr>Object oriented programing</vt:lpstr>
      <vt:lpstr>Object oriented programing</vt:lpstr>
      <vt:lpstr>Object oriented programing</vt:lpstr>
      <vt:lpstr>OOP - objects</vt:lpstr>
      <vt:lpstr>Object oriented programing</vt:lpstr>
      <vt:lpstr>OOP – objects - heap</vt:lpstr>
      <vt:lpstr>OOP – objects - heap</vt:lpstr>
      <vt:lpstr>OOP – objects - heap</vt:lpstr>
      <vt:lpstr>OOP – objects - heap</vt:lpstr>
      <vt:lpstr>OOP – objects - heap</vt:lpstr>
      <vt:lpstr>OOP – objects - heap</vt:lpstr>
      <vt:lpstr>OOP – objects - heap</vt:lpstr>
      <vt:lpstr>OOP – objects – heap - Allocation</vt:lpstr>
      <vt:lpstr>OOP – objects – heap - Reference vs. Object</vt:lpstr>
      <vt:lpstr>OOP – objects – heap - Garbage Collection</vt:lpstr>
      <vt:lpstr>OOP – objects – heap - Generational Heap</vt:lpstr>
      <vt:lpstr>OOP – objects – heap - Large Object Heap (LOH)</vt:lpstr>
      <vt:lpstr>Object oriented programing</vt:lpstr>
      <vt:lpstr>Object oriented programing</vt:lpstr>
      <vt:lpstr>Object oriented programing</vt:lpstr>
      <vt:lpstr>Object oriented programing</vt:lpstr>
      <vt:lpstr>OOP – Date and time</vt:lpstr>
      <vt:lpstr>OOP – Date and time</vt:lpstr>
      <vt:lpstr>OOP – Date and time</vt:lpstr>
      <vt:lpstr>OOP – Date and time</vt:lpstr>
      <vt:lpstr>OOP – abstraction</vt:lpstr>
      <vt:lpstr>OOP – Date and time – convert to Persian</vt:lpstr>
      <vt:lpstr>OOP – abstraction</vt:lpstr>
      <vt:lpstr>OOP – abstraction</vt:lpstr>
      <vt:lpstr>OOP – abstraction</vt:lpstr>
      <vt:lpstr>OOP – abstraction</vt:lpstr>
      <vt:lpstr>OOP – creating a class</vt:lpstr>
      <vt:lpstr>OOP – creating a class</vt:lpstr>
      <vt:lpstr>OOP – creating a class</vt:lpstr>
      <vt:lpstr>OOP – creating a class</vt:lpstr>
      <vt:lpstr>OOP – creating a class</vt:lpstr>
      <vt:lpstr>OOP – creating a class</vt:lpstr>
      <vt:lpstr>OOP – creating a class</vt:lpstr>
      <vt:lpstr>OOP – creating a class</vt:lpstr>
      <vt:lpstr>OOP – creating a class - fields</vt:lpstr>
      <vt:lpstr>OOP – creating a class – data hiding</vt:lpstr>
      <vt:lpstr>OOP – creating a class – data hiding</vt:lpstr>
      <vt:lpstr>OOP – creating a class - fields</vt:lpstr>
      <vt:lpstr>OOP – creating a class – fields – access Modifier</vt:lpstr>
      <vt:lpstr>OOP – creating a class – fields -static</vt:lpstr>
      <vt:lpstr>OOP – creating a class – fields - static</vt:lpstr>
      <vt:lpstr>OOP – creating a class – fields - static</vt:lpstr>
      <vt:lpstr>OOP – creating a class – fields - static</vt:lpstr>
      <vt:lpstr>OOP – creating a class – fields - const</vt:lpstr>
      <vt:lpstr>OOP – creating a class – fields - const</vt:lpstr>
      <vt:lpstr>OOP – creating a class – fields – read only</vt:lpstr>
      <vt:lpstr>OOP – creating a class – fields – read only</vt:lpstr>
      <vt:lpstr>OOP – creating a class – fields – read only</vt:lpstr>
      <vt:lpstr>OOP – creating a class - methods</vt:lpstr>
      <vt:lpstr>OOP – creating a class - methods</vt:lpstr>
      <vt:lpstr>OOP – creating a class – methods – Access Modifiers</vt:lpstr>
      <vt:lpstr>OOP – creating a class - methods</vt:lpstr>
      <vt:lpstr>OOP – creating a class – methods - encapsulation</vt:lpstr>
      <vt:lpstr>OOP – creating a class – methods - encapsulation</vt:lpstr>
      <vt:lpstr>OOP – creating a class – methods - abstraction</vt:lpstr>
      <vt:lpstr>OOP – creating a class – methods - abstraction</vt:lpstr>
      <vt:lpstr>OOP – creating a class – methods – local variables &amp; parameters</vt:lpstr>
      <vt:lpstr>OOP – creating a class – methods – local variables &amp; parameters</vt:lpstr>
      <vt:lpstr>OOP – creating a class – methods - this</vt:lpstr>
      <vt:lpstr>OOP – creating a class – methods - this</vt:lpstr>
      <vt:lpstr>OOP – creating a class – methods - static</vt:lpstr>
      <vt:lpstr>OOP – creating a class – methods - static</vt:lpstr>
      <vt:lpstr>OOP – creating a class – methods - static</vt:lpstr>
      <vt:lpstr>OOP – creating a class – methods - Object reference as Arguments</vt:lpstr>
      <vt:lpstr>OOP – creating a class – methods - Object reference as Arguments</vt:lpstr>
      <vt:lpstr>OOP – creating a class – methods - Default Arguments</vt:lpstr>
      <vt:lpstr>OOP – creating a class – methods - Default Arguments</vt:lpstr>
      <vt:lpstr>OOP – creating a class – methods - Named Arguments</vt:lpstr>
      <vt:lpstr>OOP – creating a class – methods - Named Arguments</vt:lpstr>
      <vt:lpstr>OOP – creating a class – methods - overloading</vt:lpstr>
      <vt:lpstr>OOP – creating a class – methods - overloading</vt:lpstr>
      <vt:lpstr>OOP – creating a class – methods -Parameter Modifiers - Default</vt:lpstr>
      <vt:lpstr>OOP – creating a class – methods -Parameter Modifiers - Default</vt:lpstr>
      <vt:lpstr>OOP – creating a class – methods -Parameter Modifiers - Default</vt:lpstr>
      <vt:lpstr>OOP – creating a class – methods -Parameter Modifiers - ref</vt:lpstr>
      <vt:lpstr>OOP – creating a class – methods -Parameter Modifiers - ref</vt:lpstr>
      <vt:lpstr>OOP – creating a class – methods -Parameter Modifiers - out</vt:lpstr>
      <vt:lpstr>OOP – creating a class – methods -Parameter Modifiers - out</vt:lpstr>
      <vt:lpstr>OOP – creating a class – methods -Parameter Modifiers – out variable declaration</vt:lpstr>
      <vt:lpstr>OOP – creating a class – methods -Parameter Modifiers – in</vt:lpstr>
      <vt:lpstr>OOP – creating a class – methods -Parameter Modifiers – in</vt:lpstr>
      <vt:lpstr>OOP – creating a class – methods -Parameter Modifiers – params</vt:lpstr>
      <vt:lpstr>OOP – creating a class – methods -Parameter Modifiers – params</vt:lpstr>
      <vt:lpstr>OOP – creating a class – methods – local functions</vt:lpstr>
      <vt:lpstr>OOP – creating a class – methods – local functions</vt:lpstr>
      <vt:lpstr>OOP – creating a class – methods – static local functions</vt:lpstr>
      <vt:lpstr>OOP – creating a class – methods – static local functions</vt:lpstr>
      <vt:lpstr>OOP – creating a class – methods – Recursion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C# by Fakhr</dc:title>
  <dc:creator>Kambiz</dc:creator>
  <cp:lastModifiedBy>Kambiz</cp:lastModifiedBy>
  <cp:revision>156</cp:revision>
  <dcterms:created xsi:type="dcterms:W3CDTF">2025-07-05T10:44:02Z</dcterms:created>
  <dcterms:modified xsi:type="dcterms:W3CDTF">2025-07-28T05:21:17Z</dcterms:modified>
</cp:coreProperties>
</file>